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</p:sldIdLst>
  <p:sldSz cy="6858000" cx="9144000"/>
  <p:notesSz cx="6858000" cy="9144000"/>
  <p:embeddedFontLst>
    <p:embeddedFont>
      <p:font typeface="Century Gothic"/>
      <p:regular r:id="rId27"/>
      <p:bold r:id="rId28"/>
      <p:italic r:id="rId29"/>
      <p:boldItalic r:id="rId3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31" roundtripDataSignature="AMtx7mg9cUnU5qXMznpc72B00Juo3uHWO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font" Target="fonts/CenturyGothic-bold.fntdata"/><Relationship Id="rId27" Type="http://schemas.openxmlformats.org/officeDocument/2006/relationships/font" Target="fonts/CenturyGothic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font" Target="fonts/CenturyGothic-italic.fntdata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customschemas.google.com/relationships/presentationmetadata" Target="metadata"/><Relationship Id="rId30" Type="http://schemas.openxmlformats.org/officeDocument/2006/relationships/font" Target="fonts/CenturyGothic-boldItalic.fnt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58" name="Google Shape;58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Membership Recruitment by _____________________________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8" name="Google Shape;7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>
  <p:cSld name="Title Slid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5"/>
          <p:cNvSpPr txBox="1"/>
          <p:nvPr/>
        </p:nvSpPr>
        <p:spPr>
          <a:xfrm>
            <a:off x="1371600" y="4873625"/>
            <a:ext cx="6400800" cy="307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Presented by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25"/>
          <p:cNvSpPr txBox="1"/>
          <p:nvPr/>
        </p:nvSpPr>
        <p:spPr>
          <a:xfrm>
            <a:off x="1371600" y="4114800"/>
            <a:ext cx="6400800" cy="307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Training Event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25"/>
          <p:cNvSpPr/>
          <p:nvPr/>
        </p:nvSpPr>
        <p:spPr>
          <a:xfrm>
            <a:off x="0" y="0"/>
            <a:ext cx="9144000" cy="1120775"/>
          </a:xfrm>
          <a:prstGeom prst="rect">
            <a:avLst/>
          </a:prstGeom>
          <a:solidFill>
            <a:srgbClr val="002F5F"/>
          </a:solidFill>
          <a:ln cap="flat" cmpd="sng" w="25400">
            <a:solidFill>
              <a:srgbClr val="002F5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9" name="Google Shape;19;p25"/>
          <p:cNvSpPr/>
          <p:nvPr/>
        </p:nvSpPr>
        <p:spPr>
          <a:xfrm>
            <a:off x="0" y="860425"/>
            <a:ext cx="9144000" cy="520700"/>
          </a:xfrm>
          <a:prstGeom prst="homePlate">
            <a:avLst>
              <a:gd fmla="val 85366" name="adj"/>
            </a:avLst>
          </a:pr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0" name="Google Shape;20;p25"/>
          <p:cNvSpPr txBox="1"/>
          <p:nvPr/>
        </p:nvSpPr>
        <p:spPr>
          <a:xfrm>
            <a:off x="4049713" y="95250"/>
            <a:ext cx="4889500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CNH|</a:t>
            </a:r>
            <a:r>
              <a:rPr b="0" i="0" lang="en-US" sz="4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KEY CLUB</a:t>
            </a:r>
            <a:endParaRPr b="1" i="0" sz="40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1" name="Google Shape;21;p25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rgbClr val="002F5F"/>
          </a:solidFill>
          <a:ln cap="flat" cmpd="sng" w="25400">
            <a:solidFill>
              <a:srgbClr val="002F5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22" name="Google Shape;22;p25"/>
          <p:cNvGrpSpPr/>
          <p:nvPr/>
        </p:nvGrpSpPr>
        <p:grpSpPr>
          <a:xfrm>
            <a:off x="179388" y="6248400"/>
            <a:ext cx="5410200" cy="523875"/>
            <a:chOff x="1066800" y="6248400"/>
            <a:chExt cx="5410200" cy="523220"/>
          </a:xfrm>
        </p:grpSpPr>
        <p:sp>
          <p:nvSpPr>
            <p:cNvPr id="23" name="Google Shape;23;p25"/>
            <p:cNvSpPr txBox="1"/>
            <p:nvPr/>
          </p:nvSpPr>
          <p:spPr>
            <a:xfrm>
              <a:off x="1066800" y="6248400"/>
              <a:ext cx="1447800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b="1" i="0" lang="en-US" sz="2800" u="none" cap="none" strike="noStrik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CNH |  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Google Shape;24;p25"/>
            <p:cNvSpPr txBox="1"/>
            <p:nvPr/>
          </p:nvSpPr>
          <p:spPr>
            <a:xfrm>
              <a:off x="2286000" y="6305479"/>
              <a:ext cx="4191000" cy="4154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50"/>
                <a:buFont typeface="Arial"/>
                <a:buNone/>
              </a:pPr>
              <a:r>
                <a:rPr b="0" i="0" lang="en-US" sz="1050" u="none" cap="none" strike="noStrik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California-Nevada-Hawaii Key Club District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50"/>
                <a:buFont typeface="Arial"/>
                <a:buNone/>
              </a:pPr>
              <a:r>
                <a:rPr b="0" i="0" lang="en-US" sz="1050" u="none" cap="none" strike="noStrik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District Education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descr="C:\Users\Jeffrey\Desktop\Key Club\CNHlogo-ALTtransparent.png.png" id="25" name="Google Shape;25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01613" y="68263"/>
            <a:ext cx="769937" cy="744537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25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4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Google Shape;27;p25"/>
          <p:cNvSpPr txBox="1"/>
          <p:nvPr>
            <p:ph idx="1" type="subTitle"/>
          </p:nvPr>
        </p:nvSpPr>
        <p:spPr>
          <a:xfrm>
            <a:off x="1331640" y="5166320"/>
            <a:ext cx="6400800" cy="5669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>
  <p:cSld name="Title and Conten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6"/>
          <p:cNvSpPr/>
          <p:nvPr/>
        </p:nvSpPr>
        <p:spPr>
          <a:xfrm>
            <a:off x="0" y="180975"/>
            <a:ext cx="9144000" cy="14478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26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002F5F"/>
          </a:solidFill>
          <a:ln cap="flat" cmpd="sng" w="25400">
            <a:solidFill>
              <a:srgbClr val="002F5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1" name="Google Shape;31;p26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rgbClr val="002F5F"/>
          </a:solidFill>
          <a:ln cap="flat" cmpd="sng" w="25400">
            <a:solidFill>
              <a:srgbClr val="002F5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2" name="Google Shape;32;p26"/>
          <p:cNvSpPr/>
          <p:nvPr/>
        </p:nvSpPr>
        <p:spPr>
          <a:xfrm>
            <a:off x="0" y="304800"/>
            <a:ext cx="9144000" cy="304800"/>
          </a:xfrm>
          <a:prstGeom prst="rect">
            <a:avLst/>
          </a:prstGeom>
          <a:gradFill>
            <a:gsLst>
              <a:gs pos="0">
                <a:srgbClr val="979CAF"/>
              </a:gs>
              <a:gs pos="50000">
                <a:srgbClr val="C0C3CD"/>
              </a:gs>
              <a:gs pos="100000">
                <a:srgbClr val="E1E2E5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3" name="Google Shape;33;p26"/>
          <p:cNvSpPr/>
          <p:nvPr/>
        </p:nvSpPr>
        <p:spPr>
          <a:xfrm>
            <a:off x="0" y="5867400"/>
            <a:ext cx="9144000" cy="304800"/>
          </a:xfrm>
          <a:prstGeom prst="rect">
            <a:avLst/>
          </a:prstGeom>
          <a:gradFill>
            <a:gsLst>
              <a:gs pos="0">
                <a:srgbClr val="979CAF"/>
              </a:gs>
              <a:gs pos="50000">
                <a:srgbClr val="C0C3CD"/>
              </a:gs>
              <a:gs pos="100000">
                <a:srgbClr val="E1E2E5"/>
              </a:gs>
            </a:gsLst>
            <a:lin ang="16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34" name="Google Shape;34;p26"/>
          <p:cNvGrpSpPr/>
          <p:nvPr/>
        </p:nvGrpSpPr>
        <p:grpSpPr>
          <a:xfrm>
            <a:off x="228600" y="6218238"/>
            <a:ext cx="6248400" cy="595312"/>
            <a:chOff x="228129" y="6219016"/>
            <a:chExt cx="6248871" cy="594360"/>
          </a:xfrm>
        </p:grpSpPr>
        <p:pic>
          <p:nvPicPr>
            <p:cNvPr descr="C:\Users\Jeffrey\Desktop\Key Club\CNHlogo-ALTtransparent.png.png" id="35" name="Google Shape;35;p26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228129" y="6219016"/>
              <a:ext cx="614075" cy="59436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6" name="Google Shape;36;p26"/>
            <p:cNvSpPr txBox="1"/>
            <p:nvPr/>
          </p:nvSpPr>
          <p:spPr>
            <a:xfrm>
              <a:off x="1066392" y="6249130"/>
              <a:ext cx="1447909" cy="5230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b="1" i="0" lang="en-US" sz="2800" u="none" cap="none" strike="noStrik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CNH |  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37;p26"/>
            <p:cNvSpPr txBox="1"/>
            <p:nvPr/>
          </p:nvSpPr>
          <p:spPr>
            <a:xfrm>
              <a:off x="2285684" y="6306188"/>
              <a:ext cx="4191316" cy="4152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50"/>
                <a:buFont typeface="Arial"/>
                <a:buNone/>
              </a:pPr>
              <a:r>
                <a:rPr b="0" i="0" lang="en-US" sz="1050" u="none" cap="none" strike="noStrik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California-Nevada-Hawaii Key Club District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50"/>
                <a:buFont typeface="Arial"/>
                <a:buNone/>
              </a:pPr>
              <a:r>
                <a:rPr b="0" i="0" lang="en-US" sz="1050" u="none" cap="none" strike="noStrik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District Education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8" name="Google Shape;38;p2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55600" lvl="5" marL="27432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Google Shape;39;p26"/>
          <p:cNvSpPr txBox="1"/>
          <p:nvPr>
            <p:ph type="title"/>
          </p:nvPr>
        </p:nvSpPr>
        <p:spPr>
          <a:xfrm>
            <a:off x="457200" y="4858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4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(cont.)">
  <p:cSld name="Content (cont.)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7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01387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27"/>
          <p:cNvSpPr txBox="1"/>
          <p:nvPr/>
        </p:nvSpPr>
        <p:spPr>
          <a:xfrm>
            <a:off x="147638" y="6237288"/>
            <a:ext cx="1760537" cy="523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CNH |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27"/>
          <p:cNvSpPr txBox="1"/>
          <p:nvPr/>
        </p:nvSpPr>
        <p:spPr>
          <a:xfrm>
            <a:off x="1533525" y="6305550"/>
            <a:ext cx="4191000" cy="415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California-Nevada-Hawaii Key Club District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District Education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44;p27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rgbClr val="01387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27"/>
          <p:cNvSpPr txBox="1"/>
          <p:nvPr/>
        </p:nvSpPr>
        <p:spPr>
          <a:xfrm>
            <a:off x="250825" y="6237288"/>
            <a:ext cx="1762125" cy="523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CNH |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46;p27"/>
          <p:cNvSpPr txBox="1"/>
          <p:nvPr/>
        </p:nvSpPr>
        <p:spPr>
          <a:xfrm>
            <a:off x="1668463" y="6297613"/>
            <a:ext cx="4191000" cy="415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California-Nevada-Hawaii Key Club District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District Education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27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002F5F"/>
          </a:solidFill>
          <a:ln cap="flat" cmpd="sng" w="25400">
            <a:solidFill>
              <a:srgbClr val="002F5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8" name="Google Shape;48;p27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rgbClr val="002F5F"/>
          </a:solidFill>
          <a:ln cap="flat" cmpd="sng" w="25400">
            <a:solidFill>
              <a:srgbClr val="002F5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9" name="Google Shape;49;p27"/>
          <p:cNvSpPr/>
          <p:nvPr/>
        </p:nvSpPr>
        <p:spPr>
          <a:xfrm>
            <a:off x="0" y="304800"/>
            <a:ext cx="9144000" cy="304800"/>
          </a:xfrm>
          <a:prstGeom prst="rect">
            <a:avLst/>
          </a:prstGeom>
          <a:gradFill>
            <a:gsLst>
              <a:gs pos="0">
                <a:srgbClr val="979CAF"/>
              </a:gs>
              <a:gs pos="50000">
                <a:srgbClr val="C0C3CD"/>
              </a:gs>
              <a:gs pos="100000">
                <a:srgbClr val="E1E2E5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0" name="Google Shape;50;p27"/>
          <p:cNvSpPr/>
          <p:nvPr/>
        </p:nvSpPr>
        <p:spPr>
          <a:xfrm>
            <a:off x="0" y="5867400"/>
            <a:ext cx="9144000" cy="304800"/>
          </a:xfrm>
          <a:prstGeom prst="rect">
            <a:avLst/>
          </a:prstGeom>
          <a:gradFill>
            <a:gsLst>
              <a:gs pos="0">
                <a:srgbClr val="979CAF"/>
              </a:gs>
              <a:gs pos="50000">
                <a:srgbClr val="C0C3CD"/>
              </a:gs>
              <a:gs pos="100000">
                <a:srgbClr val="E1E2E5"/>
              </a:gs>
            </a:gsLst>
            <a:lin ang="16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51" name="Google Shape;51;p27"/>
          <p:cNvGrpSpPr/>
          <p:nvPr/>
        </p:nvGrpSpPr>
        <p:grpSpPr>
          <a:xfrm>
            <a:off x="228600" y="6218238"/>
            <a:ext cx="6248400" cy="595312"/>
            <a:chOff x="228129" y="6219016"/>
            <a:chExt cx="6248871" cy="594360"/>
          </a:xfrm>
        </p:grpSpPr>
        <p:pic>
          <p:nvPicPr>
            <p:cNvPr descr="C:\Users\Jeffrey\Desktop\Key Club\CNHlogo-ALTtransparent.png.png" id="52" name="Google Shape;52;p27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228129" y="6219016"/>
              <a:ext cx="614075" cy="59436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3" name="Google Shape;53;p27"/>
            <p:cNvSpPr txBox="1"/>
            <p:nvPr/>
          </p:nvSpPr>
          <p:spPr>
            <a:xfrm>
              <a:off x="1066392" y="6249130"/>
              <a:ext cx="1447909" cy="5230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b="1" i="0" lang="en-US" sz="2800" u="none" cap="none" strike="noStrik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CNH |  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Google Shape;54;p27"/>
            <p:cNvSpPr txBox="1"/>
            <p:nvPr/>
          </p:nvSpPr>
          <p:spPr>
            <a:xfrm>
              <a:off x="2285684" y="6306188"/>
              <a:ext cx="4191316" cy="4152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50"/>
                <a:buFont typeface="Arial"/>
                <a:buNone/>
              </a:pPr>
              <a:r>
                <a:rPr b="0" i="0" lang="en-US" sz="1050" u="none" cap="none" strike="noStrik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California-Nevada-Hawaii Key Club District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50"/>
                <a:buFont typeface="Arial"/>
                <a:buNone/>
              </a:pPr>
              <a:r>
                <a:rPr b="0" i="0" lang="en-US" sz="1050" u="none" cap="none" strike="noStrik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District Education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5" name="Google Shape;55;p27"/>
          <p:cNvSpPr txBox="1"/>
          <p:nvPr>
            <p:ph idx="1" type="body"/>
          </p:nvPr>
        </p:nvSpPr>
        <p:spPr>
          <a:xfrm>
            <a:off x="536028" y="914400"/>
            <a:ext cx="8229600" cy="4830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55600" lvl="5" marL="27432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2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5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"/>
          <p:cNvSpPr txBox="1"/>
          <p:nvPr>
            <p:ph type="ctrTitle"/>
          </p:nvPr>
        </p:nvSpPr>
        <p:spPr>
          <a:xfrm>
            <a:off x="719138" y="2060575"/>
            <a:ext cx="7772400" cy="1944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4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Key Club 101</a:t>
            </a:r>
            <a:endParaRPr b="1" i="0" sz="4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2" name="Google Shape;62;p1"/>
          <p:cNvSpPr txBox="1"/>
          <p:nvPr/>
        </p:nvSpPr>
        <p:spPr>
          <a:xfrm>
            <a:off x="1371600" y="5181600"/>
            <a:ext cx="64008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1" lang="en-US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Name, </a:t>
            </a:r>
            <a:r>
              <a:rPr b="0" i="1" lang="en-US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Position</a:t>
            </a:r>
            <a:endParaRPr b="1" i="1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3" name="Google Shape;63;p1"/>
          <p:cNvSpPr txBox="1"/>
          <p:nvPr/>
        </p:nvSpPr>
        <p:spPr>
          <a:xfrm>
            <a:off x="1371600" y="4422775"/>
            <a:ext cx="6400800" cy="450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1" lang="en-US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Region Training Conference 201</a:t>
            </a:r>
            <a:r>
              <a:rPr i="1"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9</a:t>
            </a:r>
            <a:endParaRPr b="0" i="1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cluster of anywhere 1-15 clubs make up a Division.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Divisions are numbered according to the divisions of the founding Kiwanis Clubs in the area.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One Lt. Governor is elected between January and February and serves the division as a liaison between the clubs and the District.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8" name="Google Shape;118;p10"/>
          <p:cNvSpPr txBox="1"/>
          <p:nvPr>
            <p:ph type="title"/>
          </p:nvPr>
        </p:nvSpPr>
        <p:spPr>
          <a:xfrm>
            <a:off x="457200" y="4858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4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Division Structure</a:t>
            </a:r>
            <a:endParaRPr b="1" i="0" sz="40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Google Shape;123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257800" y="827354"/>
            <a:ext cx="3733800" cy="4832084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11"/>
          <p:cNvSpPr txBox="1"/>
          <p:nvPr>
            <p:ph idx="1" type="body"/>
          </p:nvPr>
        </p:nvSpPr>
        <p:spPr>
          <a:xfrm>
            <a:off x="457200" y="1600200"/>
            <a:ext cx="5181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cluster from anywhere from 1-7 Divisions make up a region.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Region Advisor mentors and guides the Lt. Governors within the Region.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25" name="Google Shape;125;p11"/>
          <p:cNvSpPr txBox="1"/>
          <p:nvPr>
            <p:ph type="title"/>
          </p:nvPr>
        </p:nvSpPr>
        <p:spPr>
          <a:xfrm>
            <a:off x="457200" y="4858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4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Region Structure</a:t>
            </a:r>
            <a:endParaRPr b="1" i="0" sz="40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 the California-Nevada-Hawaii District: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+41,500 members</a:t>
            </a:r>
            <a:endParaRPr b="0" i="0" sz="2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+700 clubs</a:t>
            </a:r>
            <a:endParaRPr b="0" i="0" sz="2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77 divisions</a:t>
            </a:r>
            <a:endParaRPr b="0" i="0" sz="2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18 regions </a:t>
            </a:r>
            <a:endParaRPr b="0" i="0" sz="2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31" name="Google Shape;131;p12"/>
          <p:cNvSpPr txBox="1"/>
          <p:nvPr>
            <p:ph type="title"/>
          </p:nvPr>
        </p:nvSpPr>
        <p:spPr>
          <a:xfrm>
            <a:off x="457200" y="4858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36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District Structure</a:t>
            </a:r>
            <a:br>
              <a:rPr b="1" i="0" lang="en-US" sz="36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endParaRPr b="1" i="0" sz="36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Serving the District:</a:t>
            </a:r>
            <a:endParaRPr b="0" i="0" sz="2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457200" lvl="2" marL="13716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District </a:t>
            </a:r>
            <a:r>
              <a:rPr b="1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Governor</a:t>
            </a:r>
            <a:r>
              <a:rPr b="0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</a:t>
            </a:r>
            <a:r>
              <a:rPr lang="en-US" sz="2800"/>
              <a:t>Chuofan Yu</a:t>
            </a:r>
            <a:endParaRPr b="0" i="0" sz="24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457200" lvl="2" marL="13716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District </a:t>
            </a:r>
            <a:r>
              <a:rPr b="1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Secretary</a:t>
            </a:r>
            <a:r>
              <a:rPr b="0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</a:t>
            </a:r>
            <a:r>
              <a:rPr lang="en-US" sz="2800"/>
              <a:t>Lawrence Guittap</a:t>
            </a:r>
            <a:endParaRPr b="0" i="0" sz="24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457200" lvl="2" marL="13716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District </a:t>
            </a:r>
            <a:r>
              <a:rPr b="1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Treasurer</a:t>
            </a:r>
            <a:r>
              <a:rPr b="0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</a:t>
            </a:r>
            <a:r>
              <a:rPr lang="en-US" sz="2800"/>
              <a:t>Kristie Poon</a:t>
            </a:r>
            <a:endParaRPr b="0" i="0" sz="24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37" name="Google Shape;137;p13"/>
          <p:cNvSpPr txBox="1"/>
          <p:nvPr>
            <p:ph type="title"/>
          </p:nvPr>
        </p:nvSpPr>
        <p:spPr>
          <a:xfrm>
            <a:off x="457200" y="4858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4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District Executives</a:t>
            </a:r>
            <a:endParaRPr b="1" i="0" sz="40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4"/>
          <p:cNvSpPr txBox="1"/>
          <p:nvPr>
            <p:ph idx="1" type="body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District News Editor</a:t>
            </a:r>
            <a:r>
              <a:rPr b="0" i="0" lang="en-US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Jenny Chen</a:t>
            </a:r>
            <a:endParaRPr b="1" i="0" sz="20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District Tech Editor</a:t>
            </a:r>
            <a:r>
              <a:rPr b="0" i="0" lang="en-US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Archishma Kavalipati</a:t>
            </a:r>
            <a:endParaRPr b="1" i="0" sz="20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Communications &amp; Marketing Chair</a:t>
            </a:r>
            <a:r>
              <a:rPr b="0" i="0" lang="en-US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Nathan Banlusak</a:t>
            </a:r>
            <a:endParaRPr b="1" i="0" sz="20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District Convention Chair</a:t>
            </a:r>
            <a:r>
              <a:rPr b="0" i="0" lang="en-US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Minah Yang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Kiwanis Family and Foundation Chair</a:t>
            </a:r>
            <a:r>
              <a:rPr b="0" i="0" lang="en-US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Brandon Ma</a:t>
            </a:r>
            <a:endParaRPr b="1" i="0" sz="20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Member Recognition Chair</a:t>
            </a:r>
            <a:r>
              <a:rPr b="0" i="0" lang="en-US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Annaleigh Nguyen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Member Development and Education Chair: </a:t>
            </a:r>
            <a:r>
              <a:rPr b="0" i="0" lang="en-US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Christopher Kao</a:t>
            </a:r>
            <a:endParaRPr b="0" i="0" sz="20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Policy, International Business, &amp; Elections Chair</a:t>
            </a:r>
            <a:r>
              <a:rPr b="0" i="0" lang="en-US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Rita Nguyen</a:t>
            </a:r>
            <a:endParaRPr b="0" i="0" sz="20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Service Projects Chair</a:t>
            </a:r>
            <a:r>
              <a:rPr b="0" i="0" lang="en-US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Lily Marshall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43" name="Google Shape;143;p14"/>
          <p:cNvSpPr txBox="1"/>
          <p:nvPr>
            <p:ph type="title"/>
          </p:nvPr>
        </p:nvSpPr>
        <p:spPr>
          <a:xfrm>
            <a:off x="457200" y="4858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4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Appointed Board Members</a:t>
            </a:r>
            <a:endParaRPr b="1" i="0" sz="40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Lt. Governors from 75 Divisions within CNH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Appointed Board Members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District Executives</a:t>
            </a:r>
            <a:endParaRPr b="0" i="0" sz="24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49" name="Google Shape;149;p15"/>
          <p:cNvSpPr txBox="1"/>
          <p:nvPr>
            <p:ph type="title"/>
          </p:nvPr>
        </p:nvSpPr>
        <p:spPr>
          <a:xfrm>
            <a:off x="457200" y="4858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4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District Board</a:t>
            </a:r>
            <a:endParaRPr b="1" i="0" sz="40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50" name="Google Shape;150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03463" y="3009900"/>
            <a:ext cx="4133850" cy="2755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33 Districts make up Key Club International.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 </a:t>
            </a:r>
            <a:r>
              <a:rPr b="0" i="0" lang="en-US" sz="2800" u="sng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International Council</a:t>
            </a:r>
            <a:r>
              <a:rPr b="0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made up of the International President, International Vice President, 11 International Trustees, and 33 District Governors.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 </a:t>
            </a:r>
            <a:r>
              <a:rPr b="0" i="0" lang="en-US" sz="2800" u="sng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International Board</a:t>
            </a:r>
            <a:r>
              <a:rPr b="0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made up of the International President, International Vice President, and 11 International Trustees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56" name="Google Shape;156;p16"/>
          <p:cNvSpPr txBox="1"/>
          <p:nvPr>
            <p:ph type="title"/>
          </p:nvPr>
        </p:nvSpPr>
        <p:spPr>
          <a:xfrm>
            <a:off x="457200" y="4858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4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Key Club International</a:t>
            </a:r>
            <a:endParaRPr b="1" i="0" sz="40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276,000+ Members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5,000+ Clubs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33 Districts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38 Countries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 Organization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62" name="Google Shape;162;p18"/>
          <p:cNvSpPr txBox="1"/>
          <p:nvPr>
            <p:ph type="title"/>
          </p:nvPr>
        </p:nvSpPr>
        <p:spPr>
          <a:xfrm>
            <a:off x="457200" y="4858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4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Together, We Are…</a:t>
            </a:r>
            <a:endParaRPr b="1" i="0" sz="40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9"/>
          <p:cNvSpPr txBox="1"/>
          <p:nvPr>
            <p:ph idx="1" type="body"/>
          </p:nvPr>
        </p:nvSpPr>
        <p:spPr>
          <a:xfrm>
            <a:off x="457200" y="13046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CNH</a:t>
            </a:r>
            <a:r>
              <a:rPr b="0" i="0" lang="en-US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California – Nevada - Hawaii</a:t>
            </a:r>
            <a:endParaRPr b="1" i="0" sz="20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457200" lvl="0" marL="4572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DCM</a:t>
            </a:r>
            <a:r>
              <a:rPr b="0" i="0" lang="en-US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Division Council Meeting held by the LtG</a:t>
            </a:r>
            <a:endParaRPr b="1" i="0" sz="20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457200" lvl="0" marL="4572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DCON</a:t>
            </a:r>
            <a:r>
              <a:rPr b="0" i="0" lang="en-US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District Convention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457200" lvl="0" marL="4572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DGOV</a:t>
            </a:r>
            <a:r>
              <a:rPr b="0" i="0" lang="en-US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District Governor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457200" lvl="0" marL="4572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KFF</a:t>
            </a:r>
            <a:r>
              <a:rPr b="0" i="0" lang="en-US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Kiwanis Family and Foundation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457200" lvl="0" marL="4572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LTG</a:t>
            </a:r>
            <a:r>
              <a:rPr b="0" i="0" lang="en-US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Lieutenant Governor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457200" lvl="0" marL="4572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MR</a:t>
            </a:r>
            <a:r>
              <a:rPr b="0" i="0" lang="en-US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Member Recognition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457200" lvl="0" marL="4572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MRF</a:t>
            </a:r>
            <a:r>
              <a:rPr b="0" i="0" lang="en-US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Monthly Report Form completed by club secretaries</a:t>
            </a:r>
            <a:endParaRPr b="1" i="0" sz="20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457200" lvl="0" marL="4572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MRS</a:t>
            </a:r>
            <a:r>
              <a:rPr b="0" i="0" lang="en-US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Member Relations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457200" lvl="0" marL="4572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OTC</a:t>
            </a:r>
            <a:r>
              <a:rPr b="0" i="0" lang="en-US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Officer Training Conference for club officers and members within a division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457200" lvl="0" marL="4572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PIE</a:t>
            </a:r>
            <a:r>
              <a:rPr b="0" i="0" lang="en-US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Policies, International Business, and Elections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457200" lvl="0" marL="4572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RTC</a:t>
            </a:r>
            <a:r>
              <a:rPr b="0" i="0" lang="en-US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Region Training Conference for Key Club members within a region</a:t>
            </a:r>
            <a:endParaRPr b="1" i="0" sz="20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68" name="Google Shape;168;p19"/>
          <p:cNvSpPr txBox="1"/>
          <p:nvPr>
            <p:ph type="title"/>
          </p:nvPr>
        </p:nvSpPr>
        <p:spPr>
          <a:xfrm>
            <a:off x="516325" y="3380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4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Common Acronyms</a:t>
            </a:r>
            <a:endParaRPr b="1" i="0" sz="40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HOW DO YOU FEEL?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feel good! Oh, I feel so good!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UNGH! (pelvic thrust)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feel fine! All of the time!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Abooga! Abooga!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Abooga! Booga! Booga!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1" lang="en-US" sz="2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Vegas Key Club members substitute “ABOOGA” for “UNGA”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CNH Mascot: Bee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74" name="Google Shape;174;p20"/>
          <p:cNvSpPr txBox="1"/>
          <p:nvPr>
            <p:ph type="title"/>
          </p:nvPr>
        </p:nvSpPr>
        <p:spPr>
          <a:xfrm>
            <a:off x="457200" y="4858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4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Key Club Cheer</a:t>
            </a:r>
            <a:endParaRPr b="1" i="0" sz="40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Key.png" id="68" name="Google Shape;68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0" y="2971800"/>
            <a:ext cx="4572000" cy="2039938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“Do we make KEYS or something?”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(Short Answer: we really don’t)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0" name="Google Shape;70;p2"/>
          <p:cNvSpPr txBox="1"/>
          <p:nvPr>
            <p:ph type="title"/>
          </p:nvPr>
        </p:nvSpPr>
        <p:spPr>
          <a:xfrm>
            <a:off x="457200" y="48577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4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 Big Question: </a:t>
            </a:r>
            <a:endParaRPr b="1" i="0" sz="40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FROM THE EAST TO THE WEST!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ctr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YOU KNOW WE’RE THE BEST!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ctr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WE’RE THE DISTRICT WITH THE STING!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ctr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AND THAT’S WHY WE SING!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ctr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WE’RE THE BEES! BUZZ! BUZZ!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ctr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WE’RE THE BEES! BUZZ! BUZZ!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ctr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IT’S ALL ABOUT THE PARTY HARDY!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ctr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CNH BEES!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80" name="Google Shape;180;p21"/>
          <p:cNvSpPr txBox="1"/>
          <p:nvPr>
            <p:ph type="title"/>
          </p:nvPr>
        </p:nvSpPr>
        <p:spPr>
          <a:xfrm>
            <a:off x="457200" y="4858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4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CNH Key Club District Rap</a:t>
            </a:r>
            <a:endParaRPr b="1" i="0" sz="40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2"/>
          <p:cNvSpPr txBox="1"/>
          <p:nvPr>
            <p:ph idx="1" type="body"/>
          </p:nvPr>
        </p:nvSpPr>
        <p:spPr>
          <a:xfrm>
            <a:off x="536575" y="914400"/>
            <a:ext cx="8378825" cy="4170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b="1" i="0" lang="en-US" sz="66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Questions?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ctr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b="1" i="0" lang="en-US" sz="66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Comments?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ctr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b="1" i="0" lang="en-US" sz="66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Concerns?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r">
              <a:lnSpc>
                <a:spcPct val="100000"/>
              </a:lnSpc>
              <a:spcBef>
                <a:spcPts val="88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t/>
            </a:r>
            <a:endParaRPr b="1" i="0" sz="66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3"/>
          <p:cNvSpPr txBox="1"/>
          <p:nvPr/>
        </p:nvSpPr>
        <p:spPr>
          <a:xfrm>
            <a:off x="533400" y="1712913"/>
            <a:ext cx="8229600" cy="407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1" lang="en-US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Minghua Ong</a:t>
            </a:r>
            <a:r>
              <a:rPr b="0" i="1" lang="en-US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Member Relations Committee Chair, 2016-2017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1" lang="en-US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Katherine Luza</a:t>
            </a:r>
            <a:r>
              <a:rPr b="0" i="1" lang="en-US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Division 13 South Lt. Governor, 2017-2018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1" lang="en-US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Johnny Chen</a:t>
            </a:r>
            <a:r>
              <a:rPr b="0" i="1" lang="en-US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Member Relations Committee Chair, 2017-2018</a:t>
            </a:r>
            <a:endParaRPr b="0" i="1" sz="14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1" lang="en-US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Christopher Kao</a:t>
            </a:r>
            <a:r>
              <a:rPr b="0" i="1" lang="en-US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Membership Development &amp; Education Chair, 2018-2019</a:t>
            </a:r>
            <a:endParaRPr b="0" i="1" sz="14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1" lang="en-US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Daniel Chong</a:t>
            </a:r>
            <a:r>
              <a:rPr i="1" lang="en-US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Membership Development &amp; Education Chair, 2019-2020</a:t>
            </a:r>
            <a:endParaRPr i="1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91" name="Google Shape;191;p23"/>
          <p:cNvSpPr txBox="1"/>
          <p:nvPr/>
        </p:nvSpPr>
        <p:spPr>
          <a:xfrm>
            <a:off x="533400" y="623888"/>
            <a:ext cx="8229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Acknowledgements</a:t>
            </a:r>
            <a:endParaRPr b="1" i="0" sz="4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23"/>
          <p:cNvSpPr/>
          <p:nvPr/>
        </p:nvSpPr>
        <p:spPr>
          <a:xfrm>
            <a:off x="533400" y="1066800"/>
            <a:ext cx="8153400" cy="523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1" lang="en-US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 CNH Key Club District would like to acknowledge the following individuals who have contributed to this presentation over the years.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3" name="Google Shape;193;p23"/>
          <p:cNvCxnSpPr/>
          <p:nvPr/>
        </p:nvCxnSpPr>
        <p:spPr>
          <a:xfrm>
            <a:off x="0" y="1590675"/>
            <a:ext cx="914400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"/>
          <p:cNvSpPr txBox="1"/>
          <p:nvPr>
            <p:ph idx="1" type="body"/>
          </p:nvPr>
        </p:nvSpPr>
        <p:spPr>
          <a:xfrm>
            <a:off x="536028" y="914400"/>
            <a:ext cx="8229600" cy="4830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i="0" lang="en-US" sz="3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Mission:</a:t>
            </a:r>
            <a:r>
              <a:rPr b="0" i="0" lang="en-US" sz="3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Key Club is an international, student-led organization providing its members with opportunities to perform service, build character, and develop leadership.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540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i="0" lang="en-US" sz="3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Vision:</a:t>
            </a:r>
            <a:r>
              <a:rPr b="0" i="0" lang="en-US" sz="3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We are caring and competent servant-leaders transforming communities world-wide.</a:t>
            </a:r>
            <a:endParaRPr b="1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4"/>
          <p:cNvSpPr txBox="1"/>
          <p:nvPr>
            <p:ph idx="1" type="body"/>
          </p:nvPr>
        </p:nvSpPr>
        <p:spPr>
          <a:xfrm>
            <a:off x="457200" y="1600200"/>
            <a:ext cx="84582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Key Club was started by Albert C. Olney and Frank C. Vincent on May 7, 1925  at </a:t>
            </a:r>
            <a:r>
              <a:rPr b="1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Sacramento High School</a:t>
            </a:r>
            <a:r>
              <a:rPr b="0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Sacramento, CA, which still exists as a Key Club today.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They approached a neighboring </a:t>
            </a:r>
            <a:r>
              <a:rPr b="1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Kiwanis club</a:t>
            </a:r>
            <a:r>
              <a:rPr b="0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to help charter a similar club for service at their high school.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2" name="Google Shape;82;p4"/>
          <p:cNvSpPr txBox="1"/>
          <p:nvPr>
            <p:ph type="title"/>
          </p:nvPr>
        </p:nvSpPr>
        <p:spPr>
          <a:xfrm>
            <a:off x="457200" y="4858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4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Key Club History</a:t>
            </a:r>
            <a:endParaRPr b="1" i="0" sz="40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5"/>
          <p:cNvSpPr txBox="1"/>
          <p:nvPr>
            <p:ph idx="1" type="body"/>
          </p:nvPr>
        </p:nvSpPr>
        <p:spPr>
          <a:xfrm>
            <a:off x="536028" y="914400"/>
            <a:ext cx="8229600" cy="4830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 club was comprised of the </a:t>
            </a:r>
            <a:r>
              <a:rPr b="1" i="0" lang="en-US" sz="3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key</a:t>
            </a:r>
            <a:r>
              <a:rPr b="0" i="0" lang="en-US" sz="3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boys in the school, willing to serve the school in any way possible and to create better school spirit–  hence the name </a:t>
            </a:r>
            <a:r>
              <a:rPr b="1" i="0" lang="en-US" sz="3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Key </a:t>
            </a:r>
            <a:r>
              <a:rPr b="0" i="0" lang="en-US" sz="3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Club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i="0" lang="en-US" sz="3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 1943</a:t>
            </a:r>
            <a:r>
              <a:rPr b="0" i="0" lang="en-US" sz="3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Key Club reached international status and Malcolm Lewis became the first president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6"/>
          <p:cNvSpPr txBox="1"/>
          <p:nvPr>
            <p:ph idx="1" type="body"/>
          </p:nvPr>
        </p:nvSpPr>
        <p:spPr>
          <a:xfrm>
            <a:off x="457200" y="1295400"/>
            <a:ext cx="8229600" cy="4830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Motto</a:t>
            </a:r>
            <a:r>
              <a:rPr b="0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“CARING – Our way of life”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Core Values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Caring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Character Building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Inclusiveness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Leadership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Key Club Colors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13874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rgbClr val="013874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Blue</a:t>
            </a:r>
            <a:r>
              <a:rPr b="0" i="0" lang="en-US" sz="2400" u="none" cap="none" strike="noStrike">
                <a:solidFill>
                  <a:srgbClr val="013874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b="0" i="0" lang="en-US" sz="2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 Unwavering Character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White</a:t>
            </a:r>
            <a:r>
              <a:rPr b="0" i="0" lang="en-US" sz="2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– Purity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FFC000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rgbClr val="FFC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Gold</a:t>
            </a:r>
            <a:r>
              <a:rPr b="0" i="0" lang="en-US" sz="2400" u="none" cap="none" strike="noStrike">
                <a:solidFill>
                  <a:srgbClr val="FFC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b="0" i="0" lang="en-US" sz="2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 Service</a:t>
            </a:r>
            <a:endParaRPr b="0" i="0" sz="24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3" name="Google Shape;93;p6"/>
          <p:cNvSpPr txBox="1"/>
          <p:nvPr>
            <p:ph type="title"/>
          </p:nvPr>
        </p:nvSpPr>
        <p:spPr>
          <a:xfrm>
            <a:off x="457200" y="228600"/>
            <a:ext cx="8229600" cy="1638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4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Motto, Core Values, &amp; Colors</a:t>
            </a:r>
            <a:endParaRPr b="1" i="0" sz="40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“I pledge on my honor to uphold the objects of Key Club International; to build my home, school and community; to serve my nation and </a:t>
            </a:r>
            <a:r>
              <a:rPr lang="en-US"/>
              <a:t>the world</a:t>
            </a:r>
            <a:r>
              <a:rPr b="0" i="0" lang="en-US" sz="3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and combat all forces which tend to undermine these institutions.”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9" name="Google Shape;99;p7"/>
          <p:cNvSpPr txBox="1"/>
          <p:nvPr>
            <p:ph type="title"/>
          </p:nvPr>
        </p:nvSpPr>
        <p:spPr>
          <a:xfrm>
            <a:off x="457200" y="4858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4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Key Club Pledge</a:t>
            </a:r>
            <a:endParaRPr b="1" i="0" sz="40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8"/>
          <p:cNvSpPr txBox="1"/>
          <p:nvPr>
            <p:ph idx="1" type="body"/>
          </p:nvPr>
        </p:nvSpPr>
        <p:spPr>
          <a:xfrm>
            <a:off x="228600" y="1628800"/>
            <a:ext cx="8458200" cy="4497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It starts with YOU!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Members make up a club.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board is elected/appointed based on Club Bylaws that are updated/signed at the beginning of every year.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Multiple clubs make up a division.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Multiple divisions make up a region.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 regions make up a district.</a:t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5" name="Google Shape;105;p8"/>
          <p:cNvSpPr txBox="1"/>
          <p:nvPr>
            <p:ph type="title"/>
          </p:nvPr>
        </p:nvSpPr>
        <p:spPr>
          <a:xfrm>
            <a:off x="457200" y="4858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4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Key Club Structure</a:t>
            </a:r>
            <a:endParaRPr b="1" i="0" sz="40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06" name="Google Shape;106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31659" y="3657600"/>
            <a:ext cx="2912341" cy="2286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9"/>
          <p:cNvSpPr txBox="1"/>
          <p:nvPr>
            <p:ph type="title"/>
          </p:nvPr>
        </p:nvSpPr>
        <p:spPr>
          <a:xfrm>
            <a:off x="457200" y="4858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4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Club Officers</a:t>
            </a:r>
            <a:endParaRPr b="1" i="0" sz="40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2" name="Google Shape;112;p9"/>
          <p:cNvSpPr txBox="1"/>
          <p:nvPr>
            <p:ph idx="1" type="body"/>
          </p:nvPr>
        </p:nvSpPr>
        <p:spPr>
          <a:xfrm>
            <a:off x="457200" y="1438600"/>
            <a:ext cx="8229600" cy="4687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175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Presidents</a:t>
            </a:r>
            <a:endParaRPr b="0" i="0" sz="2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175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Vice Presidents</a:t>
            </a:r>
            <a:endParaRPr b="0" i="0" sz="2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175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Secretaries</a:t>
            </a:r>
            <a:endParaRPr b="0" i="0" sz="2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175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Treasurers</a:t>
            </a:r>
            <a:endParaRPr b="0" i="0" sz="2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175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Editors</a:t>
            </a:r>
            <a:endParaRPr b="0" i="0" sz="2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* Public Relations</a:t>
            </a:r>
            <a:endParaRPr b="0" i="0" sz="2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* Class Representatives</a:t>
            </a:r>
            <a:endParaRPr b="0" i="0" sz="2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* Committee Chairs</a:t>
            </a:r>
            <a:endParaRPr b="0" i="0" sz="2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* Aren’t considered Club Officers, but serve on the Board of Directors; appointed positions</a:t>
            </a:r>
            <a:endParaRPr b="0" i="0" sz="14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Key Club 1">
      <a:dk1>
        <a:srgbClr val="000000"/>
      </a:dk1>
      <a:lt1>
        <a:srgbClr val="FFFFFF"/>
      </a:lt1>
      <a:dk2>
        <a:srgbClr val="002F5F"/>
      </a:dk2>
      <a:lt2>
        <a:srgbClr val="6D6E71"/>
      </a:lt2>
      <a:accent1>
        <a:srgbClr val="0098C3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