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6858000" cx="9144000"/>
  <p:notesSz cx="6858000" cy="9144000"/>
  <p:embeddedFontLst>
    <p:embeddedFont>
      <p:font typeface="Century Gothic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1" roundtripDataSignature="AMtx7mg9cUnU5qXMznpc72B00Juo3uHW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CenturyGothic-bold.fntdata"/><Relationship Id="rId27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customschemas.google.com/relationships/presentationmetadata" Target="metadata"/><Relationship Id="rId30" Type="http://schemas.openxmlformats.org/officeDocument/2006/relationships/font" Target="fonts/CenturyGothic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Recruitment by _____________________________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/>
        </p:nvSpPr>
        <p:spPr>
          <a:xfrm>
            <a:off x="1371600" y="4873625"/>
            <a:ext cx="640080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Presented by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5"/>
          <p:cNvSpPr txBox="1"/>
          <p:nvPr/>
        </p:nvSpPr>
        <p:spPr>
          <a:xfrm>
            <a:off x="1371600" y="4114800"/>
            <a:ext cx="640080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Training Event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5"/>
          <p:cNvSpPr/>
          <p:nvPr/>
        </p:nvSpPr>
        <p:spPr>
          <a:xfrm>
            <a:off x="0" y="0"/>
            <a:ext cx="9144000" cy="1120775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" name="Google Shape;19;p25"/>
          <p:cNvSpPr/>
          <p:nvPr/>
        </p:nvSpPr>
        <p:spPr>
          <a:xfrm>
            <a:off x="0" y="860425"/>
            <a:ext cx="9144000" cy="520700"/>
          </a:xfrm>
          <a:prstGeom prst="homePlate">
            <a:avLst>
              <a:gd fmla="val 85366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" name="Google Shape;20;p25"/>
          <p:cNvSpPr txBox="1"/>
          <p:nvPr/>
        </p:nvSpPr>
        <p:spPr>
          <a:xfrm>
            <a:off x="4049713" y="95250"/>
            <a:ext cx="48895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CNH|</a:t>
            </a:r>
            <a:r>
              <a:rPr b="0" i="0" lang="en-US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</a:t>
            </a:r>
            <a:endParaRPr b="1" i="0" sz="4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2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2" name="Google Shape;22;p25"/>
          <p:cNvGrpSpPr/>
          <p:nvPr/>
        </p:nvGrpSpPr>
        <p:grpSpPr>
          <a:xfrm>
            <a:off x="179388" y="6248400"/>
            <a:ext cx="5410200" cy="523875"/>
            <a:chOff x="1066800" y="6248400"/>
            <a:chExt cx="5410200" cy="523220"/>
          </a:xfrm>
        </p:grpSpPr>
        <p:sp>
          <p:nvSpPr>
            <p:cNvPr id="23" name="Google Shape;23;p25"/>
            <p:cNvSpPr txBox="1"/>
            <p:nvPr/>
          </p:nvSpPr>
          <p:spPr>
            <a:xfrm>
              <a:off x="1066800" y="6248400"/>
              <a:ext cx="14478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25"/>
            <p:cNvSpPr txBox="1"/>
            <p:nvPr/>
          </p:nvSpPr>
          <p:spPr>
            <a:xfrm>
              <a:off x="2286000" y="6305479"/>
              <a:ext cx="4191000" cy="415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descr="C:\Users\Jeffrey\Desktop\Key Club\CNHlogo-ALTtransparent.png.png" id="25" name="Google Shape;25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1613" y="68263"/>
            <a:ext cx="769937" cy="74453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25"/>
          <p:cNvSpPr txBox="1"/>
          <p:nvPr>
            <p:ph idx="1" type="subTitle"/>
          </p:nvPr>
        </p:nvSpPr>
        <p:spPr>
          <a:xfrm>
            <a:off x="1331640" y="5166320"/>
            <a:ext cx="6400800" cy="566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/>
          <p:nvPr/>
        </p:nvSpPr>
        <p:spPr>
          <a:xfrm>
            <a:off x="0" y="180975"/>
            <a:ext cx="9144000" cy="1447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31;p26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26"/>
          <p:cNvSpPr/>
          <p:nvPr/>
        </p:nvSpPr>
        <p:spPr>
          <a:xfrm>
            <a:off x="0" y="3048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26"/>
          <p:cNvSpPr/>
          <p:nvPr/>
        </p:nvSpPr>
        <p:spPr>
          <a:xfrm>
            <a:off x="0" y="58674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4" name="Google Shape;34;p26"/>
          <p:cNvGrpSpPr/>
          <p:nvPr/>
        </p:nvGrpSpPr>
        <p:grpSpPr>
          <a:xfrm>
            <a:off x="228600" y="6218238"/>
            <a:ext cx="6248400" cy="595312"/>
            <a:chOff x="228129" y="6219016"/>
            <a:chExt cx="6248871" cy="594360"/>
          </a:xfrm>
        </p:grpSpPr>
        <p:pic>
          <p:nvPicPr>
            <p:cNvPr descr="C:\Users\Jeffrey\Desktop\Key Club\CNHlogo-ALTtransparent.png.png" id="35" name="Google Shape;35;p26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28129" y="6219016"/>
              <a:ext cx="614075" cy="594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Google Shape;36;p26"/>
            <p:cNvSpPr txBox="1"/>
            <p:nvPr/>
          </p:nvSpPr>
          <p:spPr>
            <a:xfrm>
              <a:off x="1066392" y="6249130"/>
              <a:ext cx="1447909" cy="5230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26"/>
            <p:cNvSpPr txBox="1"/>
            <p:nvPr/>
          </p:nvSpPr>
          <p:spPr>
            <a:xfrm>
              <a:off x="2285684" y="6306188"/>
              <a:ext cx="4191316" cy="415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26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(cont.)">
  <p:cSld name="Content (cont.)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7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138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27"/>
          <p:cNvSpPr txBox="1"/>
          <p:nvPr/>
        </p:nvSpPr>
        <p:spPr>
          <a:xfrm>
            <a:off x="147638" y="6237288"/>
            <a:ext cx="1760537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|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7"/>
          <p:cNvSpPr txBox="1"/>
          <p:nvPr/>
        </p:nvSpPr>
        <p:spPr>
          <a:xfrm>
            <a:off x="1533525" y="6305550"/>
            <a:ext cx="4191000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California-Nevada-Hawaii Key Club District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138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7"/>
          <p:cNvSpPr txBox="1"/>
          <p:nvPr/>
        </p:nvSpPr>
        <p:spPr>
          <a:xfrm>
            <a:off x="250825" y="6237288"/>
            <a:ext cx="1762125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|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7"/>
          <p:cNvSpPr txBox="1"/>
          <p:nvPr/>
        </p:nvSpPr>
        <p:spPr>
          <a:xfrm>
            <a:off x="1668463" y="6297613"/>
            <a:ext cx="4191000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California-Nevada-Hawaii Key Club District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2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" name="Google Shape;49;p27"/>
          <p:cNvSpPr/>
          <p:nvPr/>
        </p:nvSpPr>
        <p:spPr>
          <a:xfrm>
            <a:off x="0" y="3048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" name="Google Shape;50;p27"/>
          <p:cNvSpPr/>
          <p:nvPr/>
        </p:nvSpPr>
        <p:spPr>
          <a:xfrm>
            <a:off x="0" y="58674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1" name="Google Shape;51;p27"/>
          <p:cNvGrpSpPr/>
          <p:nvPr/>
        </p:nvGrpSpPr>
        <p:grpSpPr>
          <a:xfrm>
            <a:off x="228600" y="6218238"/>
            <a:ext cx="6248400" cy="595312"/>
            <a:chOff x="228129" y="6219016"/>
            <a:chExt cx="6248871" cy="594360"/>
          </a:xfrm>
        </p:grpSpPr>
        <p:pic>
          <p:nvPicPr>
            <p:cNvPr descr="C:\Users\Jeffrey\Desktop\Key Club\CNHlogo-ALTtransparent.png.png" id="52" name="Google Shape;52;p2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28129" y="6219016"/>
              <a:ext cx="614075" cy="594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p27"/>
            <p:cNvSpPr txBox="1"/>
            <p:nvPr/>
          </p:nvSpPr>
          <p:spPr>
            <a:xfrm>
              <a:off x="1066392" y="6249130"/>
              <a:ext cx="1447909" cy="5230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7"/>
            <p:cNvSpPr txBox="1"/>
            <p:nvPr/>
          </p:nvSpPr>
          <p:spPr>
            <a:xfrm>
              <a:off x="2285684" y="6306188"/>
              <a:ext cx="4191316" cy="415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7"/>
          <p:cNvSpPr txBox="1"/>
          <p:nvPr>
            <p:ph idx="1" type="body"/>
          </p:nvPr>
        </p:nvSpPr>
        <p:spPr>
          <a:xfrm>
            <a:off x="536028" y="914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719138" y="2060575"/>
            <a:ext cx="7772400" cy="194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101</a:t>
            </a:r>
            <a:endParaRPr b="1" i="0" sz="4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371600" y="518160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Position</a:t>
            </a:r>
            <a:endParaRPr b="1" i="1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371600" y="4422775"/>
            <a:ext cx="6400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Region Training Conference 201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b="0" i="1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cluster of anywhere 1-15 clubs make up a Division.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Divisions are numbered according to the divisions of the founding Kiwanis Clubs in the area.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Lt. Governor is elected between January and February and serves the division as a liaison between the clubs and the District.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Google Shape;118;p10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Division Structure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827354"/>
            <a:ext cx="3733800" cy="483208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1"/>
          <p:cNvSpPr txBox="1"/>
          <p:nvPr>
            <p:ph idx="1" type="body"/>
          </p:nvPr>
        </p:nvSpPr>
        <p:spPr>
          <a:xfrm>
            <a:off x="457200" y="1600200"/>
            <a:ext cx="5181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cluster from anywhere from 1-7 Divisions make up a region.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Region Advisor mentors and guides the Lt. Governors within the Region.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5" name="Google Shape;125;p11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Region Structure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California-Nevada-Hawaii District: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+41,500 members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+700 clubs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77 divisions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18 regions 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12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Structure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i="0" sz="3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Serving the District: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2" marL="1371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Governor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US" sz="2800"/>
              <a:t>Chuofan Yu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2" marL="1371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Secretary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US" sz="2800"/>
              <a:t>Lawrence Guittap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2" marL="1371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Treasurer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US" sz="2800"/>
              <a:t>Kristie Poon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Google Shape;137;p13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Executives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News Editor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Jenny Chen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Tech Editor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Archishma Kavalipati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Communications &amp; Marketing Chair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Nathan Banlusak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Convention Chair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Minah Yang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Kiwanis Family and Foundation Chair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Brandon Ma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Member Recognition Chair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Annaleigh Nguyen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Member Development and Education Chair: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Christopher Kao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Policy, International Business, &amp; Elections Chair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Rita Nguyen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Service Projects Chair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Lily Marshall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3" name="Google Shape;143;p14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Appointed Board Members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Lt. Governors from 75 Divisions within CNH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Appointed Board Members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Executives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15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Board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50" name="Google Shape;15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3463" y="3009900"/>
            <a:ext cx="4133850" cy="27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33 Districts make up Key Club International.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International Council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made up of the International President, International Vice President, 11 International Trustees, and 33 District Governors.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International Board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is made up of the International President, International Vice President, and 11 International Trustees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16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International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276,000+ Members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5,000+ Clubs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33 Districts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38 Countries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Organization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2" name="Google Shape;162;p18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Together, We Are…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9"/>
          <p:cNvSpPr txBox="1"/>
          <p:nvPr>
            <p:ph idx="1" type="body"/>
          </p:nvPr>
        </p:nvSpPr>
        <p:spPr>
          <a:xfrm>
            <a:off x="457200" y="1304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California – Nevada - Hawaii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DCM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Division Council Meeting held by the LtG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DCON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District Convention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DGOV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District Governor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KFF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Kiwanis Family and Foundation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LTG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Lieutenant Governor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MR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Member Recognition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MRF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Monthly Report Form completed by club secretaries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MRS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Member Relations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OTC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Officer Training Conference for club officers and members within a division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PIE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Policies, International Business, and Elections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RTC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Region Training Conference for Key Club members within a region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8" name="Google Shape;168;p19"/>
          <p:cNvSpPr txBox="1"/>
          <p:nvPr>
            <p:ph type="title"/>
          </p:nvPr>
        </p:nvSpPr>
        <p:spPr>
          <a:xfrm>
            <a:off x="516325" y="338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Common Acronyms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 YOU FEEL?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feel good! Oh, I feel so good!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UNGH! (pelvic thrust)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feel fine! All of the time!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Abooga! Abooga!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Abooga! Booga! Booga!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Vegas Key Club members substitute “ABOOGA” for “UNGA”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Mascot: Bee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Google Shape;174;p20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Cheer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Key.png" id="68" name="Google Shape;6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2971800"/>
            <a:ext cx="4572000" cy="203993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“Do we make KEYS or something?”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(Short Answer: we really don’t)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0" name="Google Shape;70;p2"/>
          <p:cNvSpPr txBox="1"/>
          <p:nvPr>
            <p:ph type="title"/>
          </p:nvPr>
        </p:nvSpPr>
        <p:spPr>
          <a:xfrm>
            <a:off x="457200" y="4857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Big Question: 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FROM THE EAST TO THE WEST!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KNOW WE’RE THE BEST!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THE DISTRICT WITH THE STING!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THAT’S WHY WE SING!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THE BEES! BUZZ! BUZZ!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WE’RE THE BEES! BUZZ! BUZZ!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ALL ABOUT THE PARTY HARDY!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BEES!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21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Key Club District Rap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2"/>
          <p:cNvSpPr txBox="1"/>
          <p:nvPr>
            <p:ph idx="1" type="body"/>
          </p:nvPr>
        </p:nvSpPr>
        <p:spPr>
          <a:xfrm>
            <a:off x="536575" y="914400"/>
            <a:ext cx="8378825" cy="4170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Questions?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Comments?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Concerns?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/>
          <p:nvPr/>
        </p:nvSpPr>
        <p:spPr>
          <a:xfrm>
            <a:off x="533400" y="1712913"/>
            <a:ext cx="8229600" cy="4078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Minghua Ong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 Relations Committee Chair, 2016-2017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Katherine Luza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Division 13 South Lt. Governor, 2017-2018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Johnny Chen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 Relations Committee Chair, 2017-2018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Christopher Kao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Membership Development &amp; Education Chair,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Daniel Chong</a:t>
            </a:r>
            <a:r>
              <a:rPr i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Membership Development &amp; Education Chair, 2019-2020</a:t>
            </a:r>
            <a:endParaRPr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1" name="Google Shape;191;p23"/>
          <p:cNvSpPr txBox="1"/>
          <p:nvPr/>
        </p:nvSpPr>
        <p:spPr>
          <a:xfrm>
            <a:off x="533400" y="623888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3"/>
          <p:cNvSpPr/>
          <p:nvPr/>
        </p:nvSpPr>
        <p:spPr>
          <a:xfrm>
            <a:off x="533400" y="1066800"/>
            <a:ext cx="8153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CNH Key Club District would like to acknowledge the following individuals who have contributed to this presentation over the years.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3" name="Google Shape;193;p23"/>
          <p:cNvCxnSpPr/>
          <p:nvPr/>
        </p:nvCxnSpPr>
        <p:spPr>
          <a:xfrm>
            <a:off x="0" y="1590675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idx="1" type="body"/>
          </p:nvPr>
        </p:nvSpPr>
        <p:spPr>
          <a:xfrm>
            <a:off x="536028" y="914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Mission: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Key Club is an international, student-led organization providing its members with opportunities to perform service, build character, and develop leadership.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540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Vision: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We are caring and competent servant-leaders transforming communities world-wide.</a:t>
            </a:r>
            <a:endParaRPr b="1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idx="1" type="body"/>
          </p:nvPr>
        </p:nvSpPr>
        <p:spPr>
          <a:xfrm>
            <a:off x="457200" y="1600200"/>
            <a:ext cx="8458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was started by Albert C. Olney and Frank C. Vincent on May 7, 1925  at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Sacramento High School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 Sacramento, CA, which still exists as a Key Club today.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approached a neighboring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Kiwanis club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to help charter a similar club for service at their high school.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4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History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"/>
          <p:cNvSpPr txBox="1"/>
          <p:nvPr>
            <p:ph idx="1" type="body"/>
          </p:nvPr>
        </p:nvSpPr>
        <p:spPr>
          <a:xfrm>
            <a:off x="536028" y="914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club was comprised of the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boys in the school, willing to serve the school in any way possible and to create better school spirit–  hence the name </a:t>
            </a: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1943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Key Club reached international status and Malcolm Lewis became the first president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>
            <p:ph idx="1" type="body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Motto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“CARING – Our way of life”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Core Values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Caring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Character Building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Inclusiveness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Leadership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Colors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13874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01387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Blue</a:t>
            </a:r>
            <a:r>
              <a:rPr b="0" i="0" lang="en-US" sz="2400" u="none" cap="none" strike="noStrike">
                <a:solidFill>
                  <a:srgbClr val="01387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Unwavering Character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White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Purity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Gold</a:t>
            </a:r>
            <a:r>
              <a:rPr b="0" i="0" lang="en-US" sz="2400" u="none" cap="none" strike="noStrike">
                <a:solidFill>
                  <a:srgbClr val="FFC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Service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6"/>
          <p:cNvSpPr txBox="1"/>
          <p:nvPr>
            <p:ph type="title"/>
          </p:nvPr>
        </p:nvSpPr>
        <p:spPr>
          <a:xfrm>
            <a:off x="457200" y="228600"/>
            <a:ext cx="8229600" cy="16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Motto, Core Values, &amp; Colors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“I pledge on my honor to uphold the objects of Key Club International; to build my home, school and community; to serve my nation and </a:t>
            </a:r>
            <a:r>
              <a:rPr lang="en-US"/>
              <a:t>the world</a:t>
            </a: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and combat all forces which tend to undermine these institutions.”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9" name="Google Shape;99;p7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Pledge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/>
          <p:nvPr>
            <p:ph idx="1" type="body"/>
          </p:nvPr>
        </p:nvSpPr>
        <p:spPr>
          <a:xfrm>
            <a:off x="228600" y="1628800"/>
            <a:ext cx="8458200" cy="4497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 starts with YOU!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Members make up a club.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board is elected/appointed based on Club Bylaws that are updated/signed at the beginning of every year.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Multiple clubs make up a division.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Multiple divisions make up a region.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regions make up a district.</a:t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5" name="Google Shape;105;p8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Structure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6" name="Google Shape;10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31659" y="3657600"/>
            <a:ext cx="2912341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Officers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2" name="Google Shape;112;p9"/>
          <p:cNvSpPr txBox="1"/>
          <p:nvPr>
            <p:ph idx="1" type="body"/>
          </p:nvPr>
        </p:nvSpPr>
        <p:spPr>
          <a:xfrm>
            <a:off x="457200" y="1438600"/>
            <a:ext cx="8229600" cy="46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Presidents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Vice Presidents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Secretaries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Treasurers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7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Editors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Public Relations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Class Representatives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Committee Chairs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 Aren’t considered Club Officers, but serve on the Board of Directors; appointed positions</a:t>
            </a:r>
            <a:endParaRPr b="0" i="0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Key Club 1">
      <a:dk1>
        <a:srgbClr val="000000"/>
      </a:dk1>
      <a:lt1>
        <a:srgbClr val="FFFFFF"/>
      </a:lt1>
      <a:dk2>
        <a:srgbClr val="002F5F"/>
      </a:dk2>
      <a:lt2>
        <a:srgbClr val="6D6E71"/>
      </a:lt2>
      <a:accent1>
        <a:srgbClr val="0098C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