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9144000"/>
  <p:notesSz cx="6858000" cy="9144000"/>
  <p:embeddedFontLst>
    <p:embeddedFont>
      <p:font typeface="Century Gothic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4" roundtripDataSignature="AMtx7mismkzHrSMU2GF58TzaPLxF0OOL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regular.fntdata"/><Relationship Id="rId11" Type="http://schemas.openxmlformats.org/officeDocument/2006/relationships/slide" Target="slides/slide7.xml"/><Relationship Id="rId22" Type="http://schemas.openxmlformats.org/officeDocument/2006/relationships/font" Target="fonts/CenturyGothic-italic.fntdata"/><Relationship Id="rId10" Type="http://schemas.openxmlformats.org/officeDocument/2006/relationships/slide" Target="slides/slide6.xml"/><Relationship Id="rId21" Type="http://schemas.openxmlformats.org/officeDocument/2006/relationships/font" Target="fonts/CenturyGothic-bold.fntdata"/><Relationship Id="rId13" Type="http://schemas.openxmlformats.org/officeDocument/2006/relationships/slide" Target="slides/slide9.xml"/><Relationship Id="rId24" Type="http://customschemas.google.com/relationships/presentationmetadata" Target="metadata"/><Relationship Id="rId12" Type="http://schemas.openxmlformats.org/officeDocument/2006/relationships/slide" Target="slides/slide8.xml"/><Relationship Id="rId23" Type="http://schemas.openxmlformats.org/officeDocument/2006/relationships/font" Target="fonts/CenturyGothic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8" name="Google Shape;5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Membership Recruitment by _____________________________</a:t>
            </a:r>
            <a:endParaRPr/>
          </a:p>
        </p:txBody>
      </p:sp>
      <p:sp>
        <p:nvSpPr>
          <p:cNvPr id="59" name="Google Shape;59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/>
        </p:nvSpPr>
        <p:spPr>
          <a:xfrm>
            <a:off x="1371600" y="4873625"/>
            <a:ext cx="64008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Presented by</a:t>
            </a:r>
            <a:endParaRPr/>
          </a:p>
        </p:txBody>
      </p:sp>
      <p:sp>
        <p:nvSpPr>
          <p:cNvPr id="17" name="Google Shape;17;p17"/>
          <p:cNvSpPr txBox="1"/>
          <p:nvPr/>
        </p:nvSpPr>
        <p:spPr>
          <a:xfrm>
            <a:off x="1371600" y="4114800"/>
            <a:ext cx="64008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Training Event</a:t>
            </a:r>
            <a:endParaRPr/>
          </a:p>
        </p:txBody>
      </p:sp>
      <p:sp>
        <p:nvSpPr>
          <p:cNvPr id="18" name="Google Shape;18;p17"/>
          <p:cNvSpPr/>
          <p:nvPr/>
        </p:nvSpPr>
        <p:spPr>
          <a:xfrm>
            <a:off x="0" y="0"/>
            <a:ext cx="9144000" cy="1120775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" name="Google Shape;19;p17"/>
          <p:cNvSpPr/>
          <p:nvPr/>
        </p:nvSpPr>
        <p:spPr>
          <a:xfrm>
            <a:off x="0" y="860425"/>
            <a:ext cx="9144000" cy="520700"/>
          </a:xfrm>
          <a:prstGeom prst="homePlate">
            <a:avLst>
              <a:gd fmla="val 85366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" name="Google Shape;20;p17"/>
          <p:cNvSpPr txBox="1"/>
          <p:nvPr/>
        </p:nvSpPr>
        <p:spPr>
          <a:xfrm>
            <a:off x="4049713" y="95250"/>
            <a:ext cx="488950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CNH|</a:t>
            </a:r>
            <a:r>
              <a:rPr b="0" i="0" lang="en-US" sz="4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</a:t>
            </a:r>
            <a:endParaRPr b="1" i="0" sz="4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" name="Google Shape;21;p17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2" name="Google Shape;22;p17"/>
          <p:cNvGrpSpPr/>
          <p:nvPr/>
        </p:nvGrpSpPr>
        <p:grpSpPr>
          <a:xfrm>
            <a:off x="179388" y="6248400"/>
            <a:ext cx="5410200" cy="523875"/>
            <a:chOff x="1066800" y="6248400"/>
            <a:chExt cx="5410200" cy="523220"/>
          </a:xfrm>
        </p:grpSpPr>
        <p:sp>
          <p:nvSpPr>
            <p:cNvPr id="23" name="Google Shape;23;p17"/>
            <p:cNvSpPr txBox="1"/>
            <p:nvPr/>
          </p:nvSpPr>
          <p:spPr>
            <a:xfrm>
              <a:off x="1066800" y="6248400"/>
              <a:ext cx="14478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CNH |  </a:t>
              </a:r>
              <a:endParaRPr/>
            </a:p>
          </p:txBody>
        </p:sp>
        <p:sp>
          <p:nvSpPr>
            <p:cNvPr id="24" name="Google Shape;24;p17"/>
            <p:cNvSpPr txBox="1"/>
            <p:nvPr/>
          </p:nvSpPr>
          <p:spPr>
            <a:xfrm>
              <a:off x="2286000" y="6305479"/>
              <a:ext cx="4191000" cy="4154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California-Nevada-Hawaii Key Club District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District Education</a:t>
              </a:r>
              <a:endParaRPr/>
            </a:p>
          </p:txBody>
        </p:sp>
      </p:grpSp>
      <p:pic>
        <p:nvPicPr>
          <p:cNvPr descr="C:\Users\Jeffrey\Desktop\Key Club\CNHlogo-ALTtransparent.png.png" id="25" name="Google Shape;25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1613" y="68263"/>
            <a:ext cx="769937" cy="74453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8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subTitle"/>
          </p:nvPr>
        </p:nvSpPr>
        <p:spPr>
          <a:xfrm>
            <a:off x="1331640" y="5166320"/>
            <a:ext cx="6400800" cy="566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/>
          <p:nvPr/>
        </p:nvSpPr>
        <p:spPr>
          <a:xfrm>
            <a:off x="0" y="180975"/>
            <a:ext cx="9144000" cy="1447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8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" name="Google Shape;31;p18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" name="Google Shape;32;p18"/>
          <p:cNvSpPr/>
          <p:nvPr/>
        </p:nvSpPr>
        <p:spPr>
          <a:xfrm>
            <a:off x="0" y="304800"/>
            <a:ext cx="9144000" cy="304800"/>
          </a:xfrm>
          <a:prstGeom prst="rect">
            <a:avLst/>
          </a:prstGeom>
          <a:gradFill>
            <a:gsLst>
              <a:gs pos="0">
                <a:srgbClr val="979CAF"/>
              </a:gs>
              <a:gs pos="50000">
                <a:srgbClr val="C0C3CD"/>
              </a:gs>
              <a:gs pos="100000">
                <a:srgbClr val="E1E2E5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" name="Google Shape;33;p18"/>
          <p:cNvSpPr/>
          <p:nvPr/>
        </p:nvSpPr>
        <p:spPr>
          <a:xfrm>
            <a:off x="0" y="5867400"/>
            <a:ext cx="9144000" cy="304800"/>
          </a:xfrm>
          <a:prstGeom prst="rect">
            <a:avLst/>
          </a:prstGeom>
          <a:gradFill>
            <a:gsLst>
              <a:gs pos="0">
                <a:srgbClr val="979CAF"/>
              </a:gs>
              <a:gs pos="50000">
                <a:srgbClr val="C0C3CD"/>
              </a:gs>
              <a:gs pos="100000">
                <a:srgbClr val="E1E2E5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4" name="Google Shape;34;p18"/>
          <p:cNvGrpSpPr/>
          <p:nvPr/>
        </p:nvGrpSpPr>
        <p:grpSpPr>
          <a:xfrm>
            <a:off x="228600" y="6218238"/>
            <a:ext cx="6248400" cy="595312"/>
            <a:chOff x="228129" y="6219016"/>
            <a:chExt cx="6248871" cy="594360"/>
          </a:xfrm>
        </p:grpSpPr>
        <p:pic>
          <p:nvPicPr>
            <p:cNvPr descr="C:\Users\Jeffrey\Desktop\Key Club\CNHlogo-ALTtransparent.png.png" id="35" name="Google Shape;35;p18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228129" y="6219016"/>
              <a:ext cx="614075" cy="5943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" name="Google Shape;36;p18"/>
            <p:cNvSpPr txBox="1"/>
            <p:nvPr/>
          </p:nvSpPr>
          <p:spPr>
            <a:xfrm>
              <a:off x="1066392" y="6249130"/>
              <a:ext cx="1447909" cy="5230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CNH |  </a:t>
              </a:r>
              <a:endParaRPr/>
            </a:p>
          </p:txBody>
        </p:sp>
        <p:sp>
          <p:nvSpPr>
            <p:cNvPr id="37" name="Google Shape;37;p18"/>
            <p:cNvSpPr txBox="1"/>
            <p:nvPr/>
          </p:nvSpPr>
          <p:spPr>
            <a:xfrm>
              <a:off x="2285684" y="6306188"/>
              <a:ext cx="4191316" cy="4152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California-Nevada-Hawaii Key Club District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District Education</a:t>
              </a:r>
              <a:endParaRPr/>
            </a:p>
          </p:txBody>
        </p:sp>
      </p:grpSp>
      <p:sp>
        <p:nvSpPr>
          <p:cNvPr id="38" name="Google Shape;38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(cont.)">
  <p:cSld name="Content (cont.)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01387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9"/>
          <p:cNvSpPr txBox="1"/>
          <p:nvPr/>
        </p:nvSpPr>
        <p:spPr>
          <a:xfrm>
            <a:off x="147638" y="6237288"/>
            <a:ext cx="1760537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 |  </a:t>
            </a:r>
            <a:endParaRPr/>
          </a:p>
        </p:txBody>
      </p:sp>
      <p:sp>
        <p:nvSpPr>
          <p:cNvPr id="43" name="Google Shape;43;p19"/>
          <p:cNvSpPr txBox="1"/>
          <p:nvPr/>
        </p:nvSpPr>
        <p:spPr>
          <a:xfrm>
            <a:off x="1533525" y="6305550"/>
            <a:ext cx="4191000" cy="41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California-Nevada-Hawaii Key Club District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Education </a:t>
            </a:r>
            <a:endParaRPr/>
          </a:p>
        </p:txBody>
      </p:sp>
      <p:sp>
        <p:nvSpPr>
          <p:cNvPr id="44" name="Google Shape;44;p19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01387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9"/>
          <p:cNvSpPr txBox="1"/>
          <p:nvPr/>
        </p:nvSpPr>
        <p:spPr>
          <a:xfrm>
            <a:off x="250825" y="6237288"/>
            <a:ext cx="176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 |  </a:t>
            </a:r>
            <a:endParaRPr/>
          </a:p>
        </p:txBody>
      </p:sp>
      <p:sp>
        <p:nvSpPr>
          <p:cNvPr id="46" name="Google Shape;46;p19"/>
          <p:cNvSpPr txBox="1"/>
          <p:nvPr/>
        </p:nvSpPr>
        <p:spPr>
          <a:xfrm>
            <a:off x="1668463" y="6297613"/>
            <a:ext cx="4191000" cy="41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California-Nevada-Hawaii Key Club District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Education </a:t>
            </a:r>
            <a:endParaRPr/>
          </a:p>
        </p:txBody>
      </p:sp>
      <p:sp>
        <p:nvSpPr>
          <p:cNvPr id="47" name="Google Shape;47;p19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" name="Google Shape;48;p19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9" name="Google Shape;49;p19"/>
          <p:cNvSpPr/>
          <p:nvPr/>
        </p:nvSpPr>
        <p:spPr>
          <a:xfrm>
            <a:off x="0" y="304800"/>
            <a:ext cx="9144000" cy="304800"/>
          </a:xfrm>
          <a:prstGeom prst="rect">
            <a:avLst/>
          </a:prstGeom>
          <a:gradFill>
            <a:gsLst>
              <a:gs pos="0">
                <a:srgbClr val="979CAF"/>
              </a:gs>
              <a:gs pos="50000">
                <a:srgbClr val="C0C3CD"/>
              </a:gs>
              <a:gs pos="100000">
                <a:srgbClr val="E1E2E5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" name="Google Shape;50;p19"/>
          <p:cNvSpPr/>
          <p:nvPr/>
        </p:nvSpPr>
        <p:spPr>
          <a:xfrm>
            <a:off x="0" y="5867400"/>
            <a:ext cx="9144000" cy="304800"/>
          </a:xfrm>
          <a:prstGeom prst="rect">
            <a:avLst/>
          </a:prstGeom>
          <a:gradFill>
            <a:gsLst>
              <a:gs pos="0">
                <a:srgbClr val="979CAF"/>
              </a:gs>
              <a:gs pos="50000">
                <a:srgbClr val="C0C3CD"/>
              </a:gs>
              <a:gs pos="100000">
                <a:srgbClr val="E1E2E5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51" name="Google Shape;51;p19"/>
          <p:cNvGrpSpPr/>
          <p:nvPr/>
        </p:nvGrpSpPr>
        <p:grpSpPr>
          <a:xfrm>
            <a:off x="228600" y="6218238"/>
            <a:ext cx="6248400" cy="595312"/>
            <a:chOff x="228129" y="6219016"/>
            <a:chExt cx="6248871" cy="594360"/>
          </a:xfrm>
        </p:grpSpPr>
        <p:pic>
          <p:nvPicPr>
            <p:cNvPr descr="C:\Users\Jeffrey\Desktop\Key Club\CNHlogo-ALTtransparent.png.png" id="52" name="Google Shape;52;p1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228129" y="6219016"/>
              <a:ext cx="614075" cy="5943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3" name="Google Shape;53;p19"/>
            <p:cNvSpPr txBox="1"/>
            <p:nvPr/>
          </p:nvSpPr>
          <p:spPr>
            <a:xfrm>
              <a:off x="1066392" y="6249130"/>
              <a:ext cx="1447909" cy="5230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CNH |  </a:t>
              </a:r>
              <a:endParaRPr/>
            </a:p>
          </p:txBody>
        </p:sp>
        <p:sp>
          <p:nvSpPr>
            <p:cNvPr id="54" name="Google Shape;54;p19"/>
            <p:cNvSpPr txBox="1"/>
            <p:nvPr/>
          </p:nvSpPr>
          <p:spPr>
            <a:xfrm>
              <a:off x="2285684" y="6306188"/>
              <a:ext cx="4191316" cy="4152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California-Nevada-Hawaii Key Club District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District Education</a:t>
              </a:r>
              <a:endParaRPr/>
            </a:p>
          </p:txBody>
        </p:sp>
      </p:grpSp>
      <p:sp>
        <p:nvSpPr>
          <p:cNvPr id="55" name="Google Shape;55;p19"/>
          <p:cNvSpPr txBox="1"/>
          <p:nvPr>
            <p:ph idx="1" type="body"/>
          </p:nvPr>
        </p:nvSpPr>
        <p:spPr>
          <a:xfrm>
            <a:off x="536028" y="914400"/>
            <a:ext cx="82296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  <a:defRPr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"/>
          <p:cNvSpPr txBox="1"/>
          <p:nvPr>
            <p:ph type="ctrTitle"/>
          </p:nvPr>
        </p:nvSpPr>
        <p:spPr>
          <a:xfrm>
            <a:off x="152400" y="2060575"/>
            <a:ext cx="8839200" cy="1944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latin typeface="Century Gothic"/>
                <a:ea typeface="Century Gothic"/>
                <a:cs typeface="Century Gothic"/>
                <a:sym typeface="Century Gothic"/>
              </a:rPr>
              <a:t>Club/Division Positions &amp; Duties</a:t>
            </a:r>
            <a:endParaRPr sz="4400"/>
          </a:p>
        </p:txBody>
      </p:sp>
      <p:sp>
        <p:nvSpPr>
          <p:cNvPr id="62" name="Google Shape;62;p1"/>
          <p:cNvSpPr txBox="1"/>
          <p:nvPr/>
        </p:nvSpPr>
        <p:spPr>
          <a:xfrm>
            <a:off x="1371600" y="5181600"/>
            <a:ext cx="6400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Name, </a:t>
            </a:r>
            <a:r>
              <a:rPr b="0" i="1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Position</a:t>
            </a:r>
            <a:endParaRPr b="1" i="1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1371600" y="4422775"/>
            <a:ext cx="6400800" cy="450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Region Training Conference 201</a:t>
            </a:r>
            <a:r>
              <a:rPr i="1"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9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0"/>
          <p:cNvSpPr txBox="1"/>
          <p:nvPr>
            <p:ph idx="1" type="body"/>
          </p:nvPr>
        </p:nvSpPr>
        <p:spPr>
          <a:xfrm>
            <a:off x="0" y="1219200"/>
            <a:ext cx="9144000" cy="4906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1" lang="en-US" sz="2000">
                <a:solidFill>
                  <a:srgbClr val="000000"/>
                </a:solidFill>
              </a:rPr>
              <a:t>Duties: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</a:rPr>
              <a:t>Send in monthly reports on the 10</a:t>
            </a:r>
            <a:r>
              <a:rPr baseline="30000" lang="en-US" sz="2000">
                <a:solidFill>
                  <a:srgbClr val="000000"/>
                </a:solidFill>
              </a:rPr>
              <a:t>th</a:t>
            </a:r>
            <a:r>
              <a:rPr lang="en-US" sz="2000">
                <a:solidFill>
                  <a:srgbClr val="000000"/>
                </a:solidFill>
              </a:rPr>
              <a:t> of each month and publications on the 20</a:t>
            </a:r>
            <a:r>
              <a:rPr baseline="30000" lang="en-US" sz="2000">
                <a:solidFill>
                  <a:srgbClr val="000000"/>
                </a:solidFill>
              </a:rPr>
              <a:t>th</a:t>
            </a:r>
            <a:r>
              <a:rPr lang="en-US" sz="2000">
                <a:solidFill>
                  <a:srgbClr val="000000"/>
                </a:solidFill>
              </a:rPr>
              <a:t> of each month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</a:rPr>
              <a:t>Host at least 10 Division Council Meetings 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</a:rPr>
              <a:t>Publish at least 10 newsletters to the district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b="1" lang="en-US" sz="2000">
                <a:solidFill>
                  <a:srgbClr val="000000"/>
                </a:solidFill>
              </a:rPr>
              <a:t>Serve and communicate with the clubs in the division, promoting membership growth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</a:rPr>
              <a:t>Make 2 club visitations to each club 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</a:rPr>
              <a:t>Hold Officer Training Conference, Region Training Conference, and Conclave during the term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</a:rPr>
              <a:t>Complete assigned district committee work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</a:rPr>
              <a:t>Attend all board meetings and District Conventions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</a:rPr>
              <a:t>Work with the region team and region advisor(s)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1" i="1" lang="en-US" sz="2000">
                <a:solidFill>
                  <a:srgbClr val="000000"/>
                </a:solidFill>
              </a:rPr>
              <a:t>The Lt. Governor represents the division, plans the term, delegates, etc.</a:t>
            </a:r>
            <a:endParaRPr/>
          </a:p>
          <a:p>
            <a:pPr indent="0" lvl="0" marL="3429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rial"/>
              <a:buNone/>
            </a:pPr>
            <a:r>
              <a:t/>
            </a:r>
            <a:endParaRPr sz="8000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18" name="Google Shape;118;p10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Lt. Governor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i="1" lang="en-US" sz="2400">
                <a:latin typeface="Century Gothic"/>
                <a:ea typeface="Century Gothic"/>
                <a:cs typeface="Century Gothic"/>
                <a:sym typeface="Century Gothic"/>
              </a:rPr>
              <a:t>*EA’s are </a:t>
            </a:r>
            <a:r>
              <a:rPr b="1" i="1" lang="en-US" sz="2400">
                <a:latin typeface="Century Gothic"/>
                <a:ea typeface="Century Gothic"/>
                <a:cs typeface="Century Gothic"/>
                <a:sym typeface="Century Gothic"/>
              </a:rPr>
              <a:t>usually</a:t>
            </a:r>
            <a:r>
              <a:rPr i="1" lang="en-US" sz="2400">
                <a:latin typeface="Century Gothic"/>
                <a:ea typeface="Century Gothic"/>
                <a:cs typeface="Century Gothic"/>
                <a:sym typeface="Century Gothic"/>
              </a:rPr>
              <a:t> rising sophomores and juniors. There is one per every 5 clubs in a division.</a:t>
            </a:r>
            <a:endParaRPr/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 sz="2400">
                <a:latin typeface="Century Gothic"/>
                <a:ea typeface="Century Gothic"/>
                <a:cs typeface="Century Gothic"/>
                <a:sym typeface="Century Gothic"/>
              </a:rPr>
              <a:t>Duties:</a:t>
            </a:r>
            <a:endParaRPr/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entury Gothic"/>
                <a:ea typeface="Century Gothic"/>
                <a:cs typeface="Century Gothic"/>
                <a:sym typeface="Century Gothic"/>
              </a:rPr>
              <a:t>Attend Division Council Meetings and Division Leadership Team Meetings</a:t>
            </a:r>
            <a:endParaRPr/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entury Gothic"/>
                <a:ea typeface="Century Gothic"/>
                <a:cs typeface="Century Gothic"/>
                <a:sym typeface="Century Gothic"/>
              </a:rPr>
              <a:t>Help Lt. Governor with a variety of tasks</a:t>
            </a:r>
            <a:endParaRPr/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entury Gothic"/>
                <a:ea typeface="Century Gothic"/>
                <a:cs typeface="Century Gothic"/>
                <a:sym typeface="Century Gothic"/>
              </a:rPr>
              <a:t>BEE a paid member in good standing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i="1" lang="en-US" sz="2400">
                <a:latin typeface="Century Gothic"/>
                <a:ea typeface="Century Gothic"/>
                <a:cs typeface="Century Gothic"/>
                <a:sym typeface="Century Gothic"/>
              </a:rPr>
              <a:t>The Executive Assistant(s) is delegated tasks from the Lt. Governor.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24" name="Google Shape;124;p11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Executive Assistant(s)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 sz="2400"/>
              <a:t>Duties: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Create and publish monthly division newsletters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Send in articles and visuals to the CNH Archive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Take pictures at divisional events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Communicate with Lt. Governor/division for articles and visuals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i="1" lang="en-US" sz="2400"/>
              <a:t>The Division News Editor is delegated tasks from the Lt. Governor.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30" name="Google Shape;130;p12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Division News Editor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i="1" lang="en-US" sz="2400"/>
              <a:t>*Each division offers different positions in its division.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 sz="2800"/>
              <a:t>Examples: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Fundraising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Member Recognition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Membership, Education, Development 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Pediatric Trauma Program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Spirit Coordinators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Service Projects Coordinators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/>
              <a:t>Tech Editor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37" name="Google Shape;137;p13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Other Possible Positions</a:t>
            </a:r>
            <a:endParaRPr/>
          </a:p>
        </p:txBody>
      </p:sp>
      <p:sp>
        <p:nvSpPr>
          <p:cNvPr id="138" name="Google Shape;138;p13"/>
          <p:cNvSpPr txBox="1"/>
          <p:nvPr/>
        </p:nvSpPr>
        <p:spPr>
          <a:xfrm>
            <a:off x="7010400" y="2570519"/>
            <a:ext cx="1905000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positions along with their duties are decided upon by the Lt. Governor, with the approval of the Region Advisor.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4"/>
          <p:cNvSpPr txBox="1"/>
          <p:nvPr>
            <p:ph idx="1" type="body"/>
          </p:nvPr>
        </p:nvSpPr>
        <p:spPr>
          <a:xfrm>
            <a:off x="536575" y="914400"/>
            <a:ext cx="8378825" cy="417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</a:pPr>
            <a:r>
              <a:rPr b="1" lang="en-US" sz="6600"/>
              <a:t>Questions?</a:t>
            </a:r>
            <a:endParaRPr/>
          </a:p>
          <a:p>
            <a:pPr indent="-342900" lvl="0" marL="342900" rtl="0" algn="ctr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</a:pPr>
            <a:r>
              <a:rPr b="1" lang="en-US" sz="6600"/>
              <a:t>Comments?</a:t>
            </a:r>
            <a:endParaRPr/>
          </a:p>
          <a:p>
            <a:pPr indent="-342900" lvl="0" marL="342900" rtl="0" algn="ctr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</a:pPr>
            <a:r>
              <a:rPr b="1" lang="en-US" sz="6600"/>
              <a:t>Concerns?</a:t>
            </a:r>
            <a:endParaRPr/>
          </a:p>
          <a:p>
            <a:pPr indent="-342900" lvl="0" marL="342900" rtl="0" algn="r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/>
          </a:p>
          <a:p>
            <a:pPr indent="-342900" lvl="0" marL="342900" rtl="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entury Gothic"/>
              <a:buNone/>
            </a:pPr>
            <a:r>
              <a:t/>
            </a:r>
            <a:endParaRPr b="1" sz="6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"/>
          <p:cNvSpPr txBox="1"/>
          <p:nvPr/>
        </p:nvSpPr>
        <p:spPr>
          <a:xfrm>
            <a:off x="533400" y="1712913"/>
            <a:ext cx="8229600" cy="407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Kai Sampadian</a:t>
            </a:r>
            <a:r>
              <a:rPr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Policies, International Business, and Elections Chair, 2015-2016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Vanessa Yang</a:t>
            </a:r>
            <a:r>
              <a:rPr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Division 41 North Lt. Governor, 2016-2017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Katherine Luza</a:t>
            </a:r>
            <a:r>
              <a:rPr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Division 13 South Lt. Governor, 2017-2018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Johnny Chen, </a:t>
            </a:r>
            <a:r>
              <a:rPr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Member Relations Chair, 2017-2018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Scott Yuki</a:t>
            </a:r>
            <a:r>
              <a:rPr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Division 44 North Lt. Governor 2018-2019</a:t>
            </a:r>
            <a:endParaRPr i="1"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1" lang="en-US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Daniel Chong</a:t>
            </a:r>
            <a:r>
              <a:rPr i="1" lang="en-US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Membership Development &amp; Education Committee Chair, 2019-2020</a:t>
            </a:r>
            <a:endParaRPr i="1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9" name="Google Shape;149;p15"/>
          <p:cNvSpPr txBox="1"/>
          <p:nvPr/>
        </p:nvSpPr>
        <p:spPr>
          <a:xfrm>
            <a:off x="533400" y="623888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Acknowledgements</a:t>
            </a:r>
            <a:endParaRPr b="1"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5"/>
          <p:cNvSpPr/>
          <p:nvPr/>
        </p:nvSpPr>
        <p:spPr>
          <a:xfrm>
            <a:off x="533400" y="1066800"/>
            <a:ext cx="81534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CNH Key Club District would like to acknowledge the following individuals who have contributed to this presentation over the years.</a:t>
            </a:r>
            <a:endParaRPr/>
          </a:p>
        </p:txBody>
      </p:sp>
      <p:cxnSp>
        <p:nvCxnSpPr>
          <p:cNvPr id="151" name="Google Shape;151;p15"/>
          <p:cNvCxnSpPr/>
          <p:nvPr/>
        </p:nvCxnSpPr>
        <p:spPr>
          <a:xfrm>
            <a:off x="0" y="1590675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What are the different elected positions at the club level?</a:t>
            </a:r>
            <a:endParaRPr/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i="1"/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en-US"/>
              <a:t>President, Vice President(s), Secretary, Treasurer, Editor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69" name="Google Shape;69;p2"/>
          <p:cNvSpPr txBox="1"/>
          <p:nvPr>
            <p:ph type="title"/>
          </p:nvPr>
        </p:nvSpPr>
        <p:spPr>
          <a:xfrm>
            <a:off x="457200" y="1066800"/>
            <a:ext cx="8229600" cy="5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Officers at the Club Level</a:t>
            </a:r>
            <a:br>
              <a:rPr lang="en-US" sz="3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"/>
          <p:cNvSpPr txBox="1"/>
          <p:nvPr>
            <p:ph idx="1" type="body"/>
          </p:nvPr>
        </p:nvSpPr>
        <p:spPr>
          <a:xfrm>
            <a:off x="457200" y="1295400"/>
            <a:ext cx="86868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1" lang="en-US" sz="28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Duties: 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Serve as the club’s </a:t>
            </a:r>
            <a:r>
              <a:rPr b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chief executive officer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Preside over club meetings and activities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Assist and communicate with members and fellow officers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Represent the club at Division Council Meetings, training conferences, and Kiwanis meetings, etc.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Provide and promote service projects for the members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Set feasible goals for the year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Recruit members into Key Club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Conduct elections for the next year and train the president-elect</a:t>
            </a:r>
            <a:endParaRPr/>
          </a:p>
          <a:p>
            <a:pPr indent="-342900" lvl="0" marL="342900" rtl="0" algn="l"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1" i="1" lang="en-US" sz="28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President represents the club, plans the term, delegates tasks, etc.</a:t>
            </a:r>
            <a:endParaRPr/>
          </a:p>
        </p:txBody>
      </p:sp>
      <p:sp>
        <p:nvSpPr>
          <p:cNvPr id="76" name="Google Shape;76;p3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Club President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"/>
          <p:cNvSpPr txBox="1"/>
          <p:nvPr>
            <p:ph idx="1" type="body"/>
          </p:nvPr>
        </p:nvSpPr>
        <p:spPr>
          <a:xfrm>
            <a:off x="228600" y="1295400"/>
            <a:ext cx="87630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i="1" lang="en-US" sz="2000">
                <a:latin typeface="Century Gothic"/>
                <a:ea typeface="Century Gothic"/>
                <a:cs typeface="Century Gothic"/>
                <a:sym typeface="Century Gothic"/>
              </a:rPr>
              <a:t>*May have more than one Vice President, with different areas of foci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1" lang="en-US" sz="28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Duties: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Preside over meetings in the absence of the President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 familiar with the roles of the all officers—be ready to help them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Assist the president in all ways possible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Attend Division Council Meetings, all club and board meetings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Have extensive knowledge about Key Club to educate the members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b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Take initiative to lead, serve, and represent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Train the next vice president for the next term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1" i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Vice President(s) support the members, aid the President, take initiative, etc.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- Note: Too many Vice Presidents may hinder progress &amp; leadership</a:t>
            </a:r>
            <a:endParaRPr/>
          </a:p>
          <a:p>
            <a:pPr indent="-342900" lvl="0" marL="3429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2" name="Google Shape;82;p4"/>
          <p:cNvSpPr txBox="1"/>
          <p:nvPr>
            <p:ph type="title"/>
          </p:nvPr>
        </p:nvSpPr>
        <p:spPr>
          <a:xfrm>
            <a:off x="457200" y="304800"/>
            <a:ext cx="8229600" cy="1323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Club Vice President(s)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"/>
          <p:cNvSpPr txBox="1"/>
          <p:nvPr>
            <p:ph idx="1" type="body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Duties: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b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Keep organized records and paperwork for the club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Record member attendance at meetings 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Maintain accurate meeting minutes for club and board meetings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Work with the treasurer to compile and update the club roster  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Submit a Monthly Report Form (MRF) to the Lt. Governor, Faculty Advisor, Region advisor, and Kiwanis advisor each month on time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Record the service hours performed by the members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Training the secretary-elect on the roles of a secretary</a:t>
            </a:r>
            <a:endParaRPr/>
          </a:p>
          <a:p>
            <a:pPr indent="-342900" lvl="0" marL="342900" rtl="0" algn="l">
              <a:spcBef>
                <a:spcPts val="625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1" i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Secretary records service, fundraising, minutes, etc., aids the Treasurer with the club roster, etc.</a:t>
            </a:r>
            <a:endParaRPr/>
          </a:p>
        </p:txBody>
      </p:sp>
      <p:sp>
        <p:nvSpPr>
          <p:cNvPr id="88" name="Google Shape;88;p5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Club Secretary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"/>
          <p:cNvSpPr txBox="1"/>
          <p:nvPr>
            <p:ph idx="1" type="body"/>
          </p:nvPr>
        </p:nvSpPr>
        <p:spPr>
          <a:xfrm>
            <a:off x="152400" y="1447800"/>
            <a:ext cx="8839200" cy="4678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1" lang="en-US" sz="2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Duties: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b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Maintain accurate financial records of deposits/expenses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Collect and send dues to the International Office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Update club information on the Membership Center with the Secretary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Communicate with school administration for deposits and checks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Prepare a club budget for board approval</a:t>
            </a:r>
            <a:endParaRPr/>
          </a:p>
          <a:p>
            <a:pPr indent="-285750" lvl="1" marL="74295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Verdana"/>
              <a:buChar char="•"/>
            </a:pPr>
            <a:r>
              <a:rPr lang="en-US" sz="16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Share with the Sponsoring Kiwanis Club if possible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Keep track of all receipts for reimbursements and payments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Have a faculty advisor oversee all handling of monies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Organize fundraisers for the club and charities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Train and pass on financial records to the next treasurer</a:t>
            </a:r>
            <a:endParaRPr sz="36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1" i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Treasurer prepares/maintains a budget, records transactions, etc.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94" name="Google Shape;94;p6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Club Treasurer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7"/>
          <p:cNvSpPr txBox="1"/>
          <p:nvPr>
            <p:ph idx="1" type="body"/>
          </p:nvPr>
        </p:nvSpPr>
        <p:spPr>
          <a:xfrm>
            <a:off x="457200" y="1371600"/>
            <a:ext cx="82296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i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*Example Editors: Bulletin/News Editor, Tech Editor</a:t>
            </a:r>
            <a:endParaRPr/>
          </a:p>
          <a:p>
            <a:pPr indent="-342900" lvl="0" marL="342900" rtl="0" algn="l">
              <a:spcBef>
                <a:spcPts val="625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Duties: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b="1"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 familiar with Key Club Graphic Standards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Create a monthly newsletter to provide the club with information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Take pictures at club events and meetings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Submit articles and visuals for the district newsletter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Publicize the club through fliers, posters, and other media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Follow appropriate guidelines for promotion on social networks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Update and maintain a club website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Notify members of upcoming events</a:t>
            </a:r>
            <a:endParaRPr/>
          </a:p>
          <a:p>
            <a:pPr indent="-342900" lvl="0" marL="342900" rtl="0" algn="l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Verdana"/>
              <a:buChar char="•"/>
            </a:pPr>
            <a:r>
              <a:rPr lang="en-US" sz="20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Train the editor-elect on graphic standards and network etiquette</a:t>
            </a:r>
            <a:endParaRPr b="1" sz="20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00" name="Google Shape;100;p7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Club Editor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Verdana"/>
              <a:buChar char="•"/>
            </a:pPr>
            <a:r>
              <a:rPr lang="en-US" sz="2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BEE a paid member of your Key Club.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Verdana"/>
              <a:buChar char="•"/>
            </a:pPr>
            <a:r>
              <a:rPr lang="en-US" sz="2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Ask officers about the position and learn about it.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Verdana"/>
              <a:buChar char="•"/>
            </a:pPr>
            <a:r>
              <a:rPr lang="en-US" sz="2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Figure out which position you will commit to and ask current officers about the elections process (varies from club to club).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Verdana"/>
              <a:buChar char="•"/>
            </a:pPr>
            <a:r>
              <a:rPr lang="en-US" sz="2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Prepare a speech for the election and be ready to answer questions!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Verdana"/>
              <a:buChar char="•"/>
            </a:pPr>
            <a:r>
              <a:rPr lang="en-US" sz="2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Utilize the CNH Cyberkey &amp; Officer Reflector Groups!</a:t>
            </a:r>
            <a:endParaRPr/>
          </a:p>
        </p:txBody>
      </p:sp>
      <p:sp>
        <p:nvSpPr>
          <p:cNvPr id="106" name="Google Shape;106;p8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Running for Office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entury Gothic"/>
                <a:ea typeface="Century Gothic"/>
                <a:cs typeface="Century Gothic"/>
                <a:sym typeface="Century Gothic"/>
              </a:rPr>
              <a:t>What are the different positions at the club level?</a:t>
            </a:r>
            <a:endParaRPr/>
          </a:p>
          <a:p>
            <a:pPr indent="0" lvl="0" marL="0" rtl="0" algn="ct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i="1" lang="en-US" sz="2400" u="sng">
                <a:latin typeface="Century Gothic"/>
                <a:ea typeface="Century Gothic"/>
                <a:cs typeface="Century Gothic"/>
                <a:sym typeface="Century Gothic"/>
              </a:rPr>
              <a:t>Elected</a:t>
            </a:r>
            <a:r>
              <a:rPr i="1" lang="en-US" sz="2400">
                <a:latin typeface="Century Gothic"/>
                <a:ea typeface="Century Gothic"/>
                <a:cs typeface="Century Gothic"/>
                <a:sym typeface="Century Gothic"/>
              </a:rPr>
              <a:t>: Lieutenant Governor</a:t>
            </a:r>
            <a:endParaRPr/>
          </a:p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i="1" lang="en-US" sz="2400" u="sng">
                <a:latin typeface="Century Gothic"/>
                <a:ea typeface="Century Gothic"/>
                <a:cs typeface="Century Gothic"/>
                <a:sym typeface="Century Gothic"/>
              </a:rPr>
              <a:t>Appointed</a:t>
            </a:r>
            <a:r>
              <a:rPr i="1" lang="en-US" sz="2400" u="sng">
                <a:latin typeface="Century Gothic"/>
                <a:ea typeface="Century Gothic"/>
                <a:cs typeface="Century Gothic"/>
                <a:sym typeface="Century Gothic"/>
              </a:rPr>
              <a:t> by Lt. Governor</a:t>
            </a:r>
            <a:r>
              <a:rPr i="1" lang="en-US" sz="2400">
                <a:latin typeface="Century Gothic"/>
                <a:ea typeface="Century Gothic"/>
                <a:cs typeface="Century Gothic"/>
                <a:sym typeface="Century Gothic"/>
              </a:rPr>
              <a:t>:</a:t>
            </a:r>
            <a:br>
              <a:rPr i="1" lang="en-US" sz="2400"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i="1" lang="en-US" sz="2400">
                <a:latin typeface="Century Gothic"/>
                <a:ea typeface="Century Gothic"/>
                <a:cs typeface="Century Gothic"/>
                <a:sym typeface="Century Gothic"/>
              </a:rPr>
              <a:t>Executive Assistant(s), Division News Editor</a:t>
            </a:r>
            <a:endParaRPr/>
          </a:p>
          <a:p>
            <a:pPr indent="0" lvl="0" marL="0" rtl="0" algn="ct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i="1"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i="1" lang="en-US" sz="2400">
                <a:latin typeface="Century Gothic"/>
                <a:ea typeface="Century Gothic"/>
                <a:cs typeface="Century Gothic"/>
                <a:sym typeface="Century Gothic"/>
              </a:rPr>
              <a:t>The LTG may appoint addition positions as see fit:</a:t>
            </a:r>
            <a:endParaRPr/>
          </a:p>
          <a:p>
            <a:pPr indent="0" lvl="0" marL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i="1" lang="en-US" sz="1600">
                <a:latin typeface="Century Gothic"/>
                <a:ea typeface="Century Gothic"/>
                <a:cs typeface="Century Gothic"/>
                <a:sym typeface="Century Gothic"/>
              </a:rPr>
              <a:t>Tech Editor, Member Recognition Coordinator, Membership, Education Development Coordinator, Kiwanis Family Coordinator, Service Projects Coordinator, Spirit Coordinators</a:t>
            </a:r>
            <a:endParaRPr/>
          </a:p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i="1" lang="en-US" sz="160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i="1" lang="en-US" sz="2400">
                <a:latin typeface="Century Gothic"/>
                <a:ea typeface="Century Gothic"/>
                <a:cs typeface="Century Gothic"/>
                <a:sym typeface="Century Gothic"/>
              </a:rPr>
              <a:t>*Each division has its own appointment process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12" name="Google Shape;112;p9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Officers at the Division Level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Key Club 1">
      <a:dk1>
        <a:srgbClr val="000000"/>
      </a:dk1>
      <a:lt1>
        <a:srgbClr val="FFFFFF"/>
      </a:lt1>
      <a:dk2>
        <a:srgbClr val="002F5F"/>
      </a:dk2>
      <a:lt2>
        <a:srgbClr val="6D6E71"/>
      </a:lt2>
      <a:accent1>
        <a:srgbClr val="0098C3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2017-08-20T14:13:04Z</dcterms:created>
  <dc:creator>_Johnny Chen_(student)</dc:creator>
</cp:coreProperties>
</file>