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58000" cy="9144000"/>
  <p:embeddedFontLst>
    <p:embeddedFont>
      <p:font typeface="Century Gothic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iTIzVTJDPKuia2x9UwxuumUb34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bold.fntdata"/><Relationship Id="rId16" Type="http://schemas.openxmlformats.org/officeDocument/2006/relationships/font" Target="fonts/CenturyGothic-regular.fntdata"/><Relationship Id="rId5" Type="http://schemas.openxmlformats.org/officeDocument/2006/relationships/slide" Target="slides/slide1.xml"/><Relationship Id="rId19" Type="http://schemas.openxmlformats.org/officeDocument/2006/relationships/font" Target="fonts/CenturyGothic-bold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Recruitment by _____________________________</a:t>
            </a:r>
            <a:endParaRPr/>
          </a:p>
        </p:txBody>
      </p:sp>
      <p:sp>
        <p:nvSpPr>
          <p:cNvPr id="59" name="Google Shape;59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9" name="Google Shape;79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/>
        </p:nvSpPr>
        <p:spPr>
          <a:xfrm>
            <a:off x="1371600" y="4873625"/>
            <a:ext cx="640080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Presented by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3"/>
          <p:cNvSpPr txBox="1"/>
          <p:nvPr/>
        </p:nvSpPr>
        <p:spPr>
          <a:xfrm>
            <a:off x="1371600" y="4114800"/>
            <a:ext cx="6400800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Training Event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3"/>
          <p:cNvSpPr/>
          <p:nvPr/>
        </p:nvSpPr>
        <p:spPr>
          <a:xfrm>
            <a:off x="0" y="0"/>
            <a:ext cx="9144000" cy="1120775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" name="Google Shape;19;p13"/>
          <p:cNvSpPr/>
          <p:nvPr/>
        </p:nvSpPr>
        <p:spPr>
          <a:xfrm>
            <a:off x="0" y="860425"/>
            <a:ext cx="9144000" cy="520700"/>
          </a:xfrm>
          <a:prstGeom prst="homePlate">
            <a:avLst>
              <a:gd fmla="val 85366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" name="Google Shape;20;p13"/>
          <p:cNvSpPr txBox="1"/>
          <p:nvPr/>
        </p:nvSpPr>
        <p:spPr>
          <a:xfrm>
            <a:off x="4049713" y="95250"/>
            <a:ext cx="4889500" cy="708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CNH|</a:t>
            </a:r>
            <a:r>
              <a:rPr b="0" i="0" lang="en-US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</a:t>
            </a:r>
            <a:endParaRPr b="1" i="0" sz="40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13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2" name="Google Shape;22;p13"/>
          <p:cNvGrpSpPr/>
          <p:nvPr/>
        </p:nvGrpSpPr>
        <p:grpSpPr>
          <a:xfrm>
            <a:off x="179388" y="6248400"/>
            <a:ext cx="5410200" cy="523875"/>
            <a:chOff x="1066800" y="6248400"/>
            <a:chExt cx="5410200" cy="523220"/>
          </a:xfrm>
        </p:grpSpPr>
        <p:sp>
          <p:nvSpPr>
            <p:cNvPr id="23" name="Google Shape;23;p13"/>
            <p:cNvSpPr txBox="1"/>
            <p:nvPr/>
          </p:nvSpPr>
          <p:spPr>
            <a:xfrm>
              <a:off x="1066800" y="6248400"/>
              <a:ext cx="1447800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3"/>
            <p:cNvSpPr txBox="1"/>
            <p:nvPr/>
          </p:nvSpPr>
          <p:spPr>
            <a:xfrm>
              <a:off x="2286000" y="6305479"/>
              <a:ext cx="4191000" cy="4154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descr="C:\Users\Jeffrey\Desktop\Key Club\CNHlogo-ALTtransparent.png.png" id="25" name="Google Shape;2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1613" y="68263"/>
            <a:ext cx="769937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3"/>
          <p:cNvSpPr txBox="1"/>
          <p:nvPr>
            <p:ph idx="1" type="subTitle"/>
          </p:nvPr>
        </p:nvSpPr>
        <p:spPr>
          <a:xfrm>
            <a:off x="1331640" y="5166320"/>
            <a:ext cx="6400800" cy="566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/>
          <p:nvPr/>
        </p:nvSpPr>
        <p:spPr>
          <a:xfrm>
            <a:off x="0" y="180975"/>
            <a:ext cx="9144000" cy="14478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4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" name="Google Shape;31;p14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" name="Google Shape;32;p14"/>
          <p:cNvSpPr/>
          <p:nvPr/>
        </p:nvSpPr>
        <p:spPr>
          <a:xfrm>
            <a:off x="0" y="3048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" name="Google Shape;33;p14"/>
          <p:cNvSpPr/>
          <p:nvPr/>
        </p:nvSpPr>
        <p:spPr>
          <a:xfrm>
            <a:off x="0" y="58674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34" name="Google Shape;34;p14"/>
          <p:cNvGrpSpPr/>
          <p:nvPr/>
        </p:nvGrpSpPr>
        <p:grpSpPr>
          <a:xfrm>
            <a:off x="228600" y="6218238"/>
            <a:ext cx="6248400" cy="595312"/>
            <a:chOff x="228129" y="6219016"/>
            <a:chExt cx="6248871" cy="594360"/>
          </a:xfrm>
        </p:grpSpPr>
        <p:pic>
          <p:nvPicPr>
            <p:cNvPr descr="C:\Users\Jeffrey\Desktop\Key Club\CNHlogo-ALTtransparent.png.png" id="35" name="Google Shape;35;p14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5" cy="59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6" name="Google Shape;36;p14"/>
            <p:cNvSpPr txBox="1"/>
            <p:nvPr/>
          </p:nvSpPr>
          <p:spPr>
            <a:xfrm>
              <a:off x="1066392" y="6249130"/>
              <a:ext cx="1447909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14"/>
            <p:cNvSpPr txBox="1"/>
            <p:nvPr/>
          </p:nvSpPr>
          <p:spPr>
            <a:xfrm>
              <a:off x="2285684" y="6306188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(cont.)">
  <p:cSld name="Content (cont.)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5"/>
          <p:cNvSpPr txBox="1"/>
          <p:nvPr/>
        </p:nvSpPr>
        <p:spPr>
          <a:xfrm>
            <a:off x="147638" y="6237288"/>
            <a:ext cx="1760537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5"/>
          <p:cNvSpPr txBox="1"/>
          <p:nvPr/>
        </p:nvSpPr>
        <p:spPr>
          <a:xfrm>
            <a:off x="1533525" y="6305550"/>
            <a:ext cx="4191000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1387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5"/>
          <p:cNvSpPr txBox="1"/>
          <p:nvPr/>
        </p:nvSpPr>
        <p:spPr>
          <a:xfrm>
            <a:off x="250825" y="6237288"/>
            <a:ext cx="1762125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CNH |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5"/>
          <p:cNvSpPr txBox="1"/>
          <p:nvPr/>
        </p:nvSpPr>
        <p:spPr>
          <a:xfrm>
            <a:off x="1668463" y="6297613"/>
            <a:ext cx="4191000" cy="41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California-Nevada-Hawaii Key Club District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US" sz="105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District Education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5"/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8" name="Google Shape;48;p15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002F5F"/>
          </a:solidFill>
          <a:ln cap="flat" cmpd="sng" w="25400">
            <a:solidFill>
              <a:srgbClr val="002F5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" name="Google Shape;49;p15"/>
          <p:cNvSpPr/>
          <p:nvPr/>
        </p:nvSpPr>
        <p:spPr>
          <a:xfrm>
            <a:off x="0" y="3048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0" name="Google Shape;50;p15"/>
          <p:cNvSpPr/>
          <p:nvPr/>
        </p:nvSpPr>
        <p:spPr>
          <a:xfrm>
            <a:off x="0" y="5867400"/>
            <a:ext cx="9144000" cy="304800"/>
          </a:xfrm>
          <a:prstGeom prst="rect">
            <a:avLst/>
          </a:prstGeom>
          <a:gradFill>
            <a:gsLst>
              <a:gs pos="0">
                <a:srgbClr val="979CAF"/>
              </a:gs>
              <a:gs pos="50000">
                <a:srgbClr val="C0C3CD"/>
              </a:gs>
              <a:gs pos="100000">
                <a:srgbClr val="E1E2E5"/>
              </a:gs>
            </a:gsLst>
            <a:lin ang="16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51" name="Google Shape;51;p15"/>
          <p:cNvGrpSpPr/>
          <p:nvPr/>
        </p:nvGrpSpPr>
        <p:grpSpPr>
          <a:xfrm>
            <a:off x="228600" y="6218238"/>
            <a:ext cx="6248400" cy="595312"/>
            <a:chOff x="228129" y="6219016"/>
            <a:chExt cx="6248871" cy="594360"/>
          </a:xfrm>
        </p:grpSpPr>
        <p:pic>
          <p:nvPicPr>
            <p:cNvPr descr="C:\Users\Jeffrey\Desktop\Key Club\CNHlogo-ALTtransparent.png.png" id="52" name="Google Shape;52;p1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28129" y="6219016"/>
              <a:ext cx="614075" cy="594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3" name="Google Shape;53;p15"/>
            <p:cNvSpPr txBox="1"/>
            <p:nvPr/>
          </p:nvSpPr>
          <p:spPr>
            <a:xfrm>
              <a:off x="1066392" y="6249130"/>
              <a:ext cx="1447909" cy="5230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b="1" i="0" lang="en-US" sz="280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CNH | 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15"/>
            <p:cNvSpPr txBox="1"/>
            <p:nvPr/>
          </p:nvSpPr>
          <p:spPr>
            <a:xfrm>
              <a:off x="2285684" y="6306188"/>
              <a:ext cx="4191316" cy="4152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California-Nevada-Hawaii Key Club District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rPr b="0" i="0" lang="en-US" sz="1050" u="none" cap="none" strike="noStrike">
                  <a:solidFill>
                    <a:schemeClr val="lt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District Education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Google Shape;55;p15"/>
          <p:cNvSpPr txBox="1"/>
          <p:nvPr>
            <p:ph idx="1" type="body"/>
          </p:nvPr>
        </p:nvSpPr>
        <p:spPr>
          <a:xfrm>
            <a:off x="536028" y="914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55600" lvl="5" marL="27432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Relationship Id="rId4" Type="http://schemas.openxmlformats.org/officeDocument/2006/relationships/image" Target="../media/image11.jpg"/><Relationship Id="rId5" Type="http://schemas.openxmlformats.org/officeDocument/2006/relationships/image" Target="../media/image10.png"/><Relationship Id="rId6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/>
          <p:nvPr>
            <p:ph type="ctrTitle"/>
          </p:nvPr>
        </p:nvSpPr>
        <p:spPr>
          <a:xfrm>
            <a:off x="719138" y="2060575"/>
            <a:ext cx="7772400" cy="194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Fundraising</a:t>
            </a:r>
            <a:endParaRPr b="1" i="0" sz="4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371600" y="51816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Kenny Lam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D13S Executive Assistant</a:t>
            </a:r>
            <a:endParaRPr i="1"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Cindy Nguyen</a:t>
            </a:r>
            <a:r>
              <a:rPr b="1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D19N 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Fundraising Coordinator </a:t>
            </a:r>
            <a:endParaRPr i="1"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Sarah Blosser, 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D19N 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Merchandise Coordinator</a:t>
            </a:r>
            <a:endParaRPr i="1"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371600" y="4422775"/>
            <a:ext cx="6400800" cy="450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1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Region Training Conference 201</a:t>
            </a:r>
            <a:r>
              <a:rPr i="1" lang="en-US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</a:t>
            </a:r>
            <a:endParaRPr b="0" i="1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"/>
          <p:cNvSpPr txBox="1"/>
          <p:nvPr>
            <p:ph idx="1" type="body"/>
          </p:nvPr>
        </p:nvSpPr>
        <p:spPr>
          <a:xfrm>
            <a:off x="536575" y="914400"/>
            <a:ext cx="8378825" cy="4170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Questions?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Comments?</a:t>
            </a:r>
            <a:endParaRPr/>
          </a:p>
          <a:p>
            <a:pPr indent="-342900" lvl="0" marL="342900" marR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b="1" i="0" lang="en-US" sz="6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Concerns?</a:t>
            </a:r>
            <a:endParaRPr/>
          </a:p>
          <a:p>
            <a:pPr indent="-342900" lvl="0" marL="342900" marR="0" rtl="0" algn="r">
              <a:lnSpc>
                <a:spcPct val="100000"/>
              </a:lnSpc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t/>
            </a:r>
            <a:endParaRPr b="1" i="0" sz="6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/>
          <p:nvPr/>
        </p:nvSpPr>
        <p:spPr>
          <a:xfrm>
            <a:off x="533400" y="1712913"/>
            <a:ext cx="8229600" cy="4078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Jacklyn Vo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12 South Lt. Governor 2016-2017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Katherine Luza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13 South Lt. Governor, 2017-2018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Johnny Chen, 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Member Relations Committee Chair 2017-2018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Hanna Von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10 North Lieutenant Governor,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Ryan Lieng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21 Lieutenant Governor,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Daniel Chong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Division 28 North Lieutenant Governor,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Christopher Kao</a:t>
            </a: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&amp; Education Chair, 2018-2019</a:t>
            </a:r>
            <a:endParaRPr b="0" i="1" sz="1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Daniel Chong</a:t>
            </a:r>
            <a:r>
              <a:rPr i="1" lang="en-US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Membership Development and Education Chair, 2019-2020</a:t>
            </a:r>
            <a:endParaRPr i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533400" y="623888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1"/>
          <p:cNvSpPr/>
          <p:nvPr/>
        </p:nvSpPr>
        <p:spPr>
          <a:xfrm>
            <a:off x="533400" y="1066800"/>
            <a:ext cx="8153400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US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CNH Key Club District would like to acknowledge the following individuals who have contributed to this presentation over the years.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5" name="Google Shape;135;p11"/>
          <p:cNvCxnSpPr/>
          <p:nvPr/>
        </p:nvCxnSpPr>
        <p:spPr>
          <a:xfrm>
            <a:off x="0" y="1590675"/>
            <a:ext cx="914400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 charities (March of Dimes, PTP, etc.)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save lives!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lower expenses for things like RTC and FRS</a:t>
            </a:r>
            <a:r>
              <a:rPr lang="en-US" sz="2800"/>
              <a:t>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make an impact on your community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increase involvement in the club you serve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It’s fun!!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1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FUN</a:t>
            </a: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draise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2"/>
          <p:cNvSpPr txBox="1"/>
          <p:nvPr>
            <p:ph type="title"/>
          </p:nvPr>
        </p:nvSpPr>
        <p:spPr>
          <a:xfrm>
            <a:off x="457200" y="485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Fundraise?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This is a file from the Wikimedia Commons . Information from its ..." id="70" name="Google Shape;7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88475" y="4520250"/>
            <a:ext cx="1524000" cy="1477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 Posters and Social Media Flyers explaining what you are fundraising for</a:t>
            </a:r>
            <a:endParaRPr/>
          </a:p>
          <a:p>
            <a:pPr indent="-457200" lvl="1" marL="8572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Preferred Charities, PTP, Eliminate Project, lowering costs for membership dues, DCON</a:t>
            </a:r>
            <a:endParaRPr/>
          </a:p>
          <a:p>
            <a:pPr indent="-457200" lvl="2" marL="12573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the progress that has already been made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Educate the members of the importance of fundraising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your membership ID with you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3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Explaining Your Purpose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Pediatric Trauma Program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Children’s Miracle Network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March of Dimes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262626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UNICEF – The Eliminate Project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Noto Sans Symbols"/>
              <a:buNone/>
            </a:pPr>
            <a:r>
              <a:t/>
            </a:r>
            <a:endParaRPr b="0" i="0" sz="66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82;p4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Key Club Partner Service Partners</a:t>
            </a:r>
            <a:endParaRPr b="1" i="0" sz="3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Pediatric Trauma Program (PTP)" id="83" name="Google Shape;83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2638" y="4114800"/>
            <a:ext cx="1520825" cy="13382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iikeyclub.org/marchofdimes.jpg" id="84" name="Google Shape;84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73375" y="3917950"/>
            <a:ext cx="2854325" cy="69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alyssa.com/wp-content/uploads/2010/08/unicef_logo.gif" id="85" name="Google Shape;85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63888" y="4772025"/>
            <a:ext cx="2273300" cy="6810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4.bp.blogspot.com/_9CDIL5s90N0/S7_EGEXKpCI/AAAAAAAAAKw/YC_d7TL7osg/s1600/CMNcolor.jpg" id="86" name="Google Shape;86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296025" y="4305300"/>
            <a:ext cx="2257425" cy="1147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events at least </a:t>
            </a:r>
            <a:r>
              <a:rPr b="1" i="0" lang="en-US" sz="2800" u="none" cap="none" strike="noStrike">
                <a:solidFill>
                  <a:srgbClr val="FFD2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 weeks </a:t>
            </a: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advance (more depending on the event)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Work together with the officers to brainstorm ideas for a fundraiser</a:t>
            </a:r>
            <a:endParaRPr/>
          </a:p>
          <a:p>
            <a:pPr indent="-3810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Char char="-"/>
            </a:pPr>
            <a:r>
              <a:rPr b="0" i="0" lang="en-US" sz="24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Ex: Food, Project, Auction, Talent Show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Figure out the logistics of your fundraiser (What, when, where, how, why)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Set a realistic goal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Create a budget</a:t>
            </a:r>
            <a:endParaRPr b="0" i="0" sz="36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2" name="Google Shape;92;p5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Planning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C:\Users\Lily\AppData\Local\Microsoft\Windows\Temporary Internet Files\Content.IE5\19CTWNGO\MC900250670[1].wmf" id="93" name="Google Shape;9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39000" y="4038600"/>
            <a:ext cx="1447800" cy="167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"/>
          <p:cNvSpPr txBox="1"/>
          <p:nvPr>
            <p:ph idx="1" type="body"/>
          </p:nvPr>
        </p:nvSpPr>
        <p:spPr>
          <a:xfrm>
            <a:off x="536028" y="914400"/>
            <a:ext cx="8229600" cy="4830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Submit </a:t>
            </a:r>
            <a:r>
              <a:rPr b="0" i="0" lang="en-US" sz="2800" u="none" cap="none" strike="noStrike">
                <a:solidFill>
                  <a:srgbClr val="FFD2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ALL </a:t>
            </a: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necessary school and Key Club paperwork and wait for approval before advertising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ADVERTISE, ADVERTISE, ADVERTISE!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Don’t forget to have a back up plan!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Have fun! </a:t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/>
              <a:t>Make sure you have an estimate on attendance!</a:t>
            </a:r>
            <a:endParaRPr sz="2800"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“Fun”draising should not feel like a chore, it should be FUN!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C:\Users\Lily\AppData\Local\Microsoft\Windows\Temporary Internet Files\Content.IE5\ZCRXQBTM\MC900251073[1].wmf" id="100" name="Google Shape;10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9575" y="3836850"/>
            <a:ext cx="1368425" cy="15541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ulti-Flavoured Bubble Tea by PeachCandi on DeviantArt" id="105" name="Google Shape;10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11550" y="4070000"/>
            <a:ext cx="1258888" cy="17811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7"/>
          <p:cNvSpPr txBox="1"/>
          <p:nvPr>
            <p:ph idx="1" type="body"/>
          </p:nvPr>
        </p:nvSpPr>
        <p:spPr>
          <a:xfrm>
            <a:off x="457200" y="1600200"/>
            <a:ext cx="411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Sell club merchandise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Bake Off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Movie Night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Roller or Ice Skating Night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Kiwanis Takeover Meetings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Garage Sales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Karaoke Night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7" name="Google Shape;107;p7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Ideas – Club Level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8" name="Google Shape;108;p7"/>
          <p:cNvSpPr txBox="1"/>
          <p:nvPr/>
        </p:nvSpPr>
        <p:spPr>
          <a:xfrm flipH="1">
            <a:off x="4724400" y="1628800"/>
            <a:ext cx="3810000" cy="4649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Bowling Night</a:t>
            </a:r>
            <a:endParaRPr b="0" i="0" sz="28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Sell Snacks &amp; Drinks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Restaurant Fundraisers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Participate in School Activities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Holiday Grams</a:t>
            </a:r>
            <a:endParaRPr b="0" i="0" sz="28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Sell Division merchandise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Awake-a-thon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Beauty Pageant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Host a Dance or Charity Ball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Restaurant Fundraiser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Sport Tournaments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Pie Social (Pie to Eliminate, Pie for PTP)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Talent Shows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8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Ideas – Division Level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Funny Car Wash Cartoons" id="115" name="Google Shape;11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19800" y="1600200"/>
            <a:ext cx="2255838" cy="196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i="1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Without advertising the event, how will members know about the wonderful event you are planning?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posters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Google Groups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Network Sites (Facebook, Instagram)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video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E-mail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Invite people personally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Print flyers</a:t>
            </a:r>
            <a:endParaRPr b="0" i="0" sz="24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Announce at meetings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9"/>
          <p:cNvSpPr txBox="1"/>
          <p:nvPr>
            <p:ph type="title"/>
          </p:nvPr>
        </p:nvSpPr>
        <p:spPr>
          <a:xfrm>
            <a:off x="457200" y="485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Advertising is VERY important! </a:t>
            </a:r>
            <a:endParaRPr b="1" i="0" sz="4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descr="Roxie's World: Noted, With Ego Satisfaction"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14273" y="3581400"/>
            <a:ext cx="1614487" cy="1966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Key Club 1">
      <a:dk1>
        <a:srgbClr val="000000"/>
      </a:dk1>
      <a:lt1>
        <a:srgbClr val="FFFFFF"/>
      </a:lt1>
      <a:dk2>
        <a:srgbClr val="002F5F"/>
      </a:dk2>
      <a:lt2>
        <a:srgbClr val="6D6E71"/>
      </a:lt2>
      <a:accent1>
        <a:srgbClr val="0098C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